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0" r:id="rId4"/>
    <p:sldId id="261" r:id="rId5"/>
    <p:sldId id="262" r:id="rId6"/>
    <p:sldId id="263" r:id="rId7"/>
    <p:sldId id="265" r:id="rId8"/>
    <p:sldId id="267" r:id="rId9"/>
    <p:sldId id="268" r:id="rId10"/>
    <p:sldId id="270" r:id="rId11"/>
    <p:sldId id="271" r:id="rId12"/>
    <p:sldId id="272" r:id="rId13"/>
    <p:sldId id="273" r:id="rId14"/>
    <p:sldId id="274" r:id="rId15"/>
    <p:sldId id="275"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DF8F23-38B7-4655-8363-E8457B349A52}">
          <p14:sldIdLst>
            <p14:sldId id="256"/>
            <p14:sldId id="257"/>
            <p14:sldId id="260"/>
            <p14:sldId id="261"/>
            <p14:sldId id="262"/>
            <p14:sldId id="263"/>
            <p14:sldId id="265"/>
            <p14:sldId id="267"/>
            <p14:sldId id="268"/>
            <p14:sldId id="270"/>
            <p14:sldId id="271"/>
            <p14:sldId id="272"/>
            <p14:sldId id="273"/>
            <p14:sldId id="274"/>
            <p14:sldId id="275"/>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6/29/2024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7CD8-1563-C390-1205-6B68817F0660}"/>
              </a:ext>
            </a:extLst>
          </p:cNvPr>
          <p:cNvSpPr>
            <a:spLocks noGrp="1"/>
          </p:cNvSpPr>
          <p:nvPr>
            <p:ph type="ctrTitle"/>
          </p:nvPr>
        </p:nvSpPr>
        <p:spPr/>
        <p:txBody>
          <a:bodyPr/>
          <a:lstStyle/>
          <a:p>
            <a:r>
              <a:rPr lang="en-US" b="1" dirty="0"/>
              <a:t>Server and Projects Portfolio Management</a:t>
            </a:r>
          </a:p>
        </p:txBody>
      </p:sp>
      <p:sp>
        <p:nvSpPr>
          <p:cNvPr id="3" name="Subtitle 2">
            <a:extLst>
              <a:ext uri="{FF2B5EF4-FFF2-40B4-BE49-F238E27FC236}">
                <a16:creationId xmlns:a16="http://schemas.microsoft.com/office/drawing/2014/main" id="{240BDA30-C294-8B1E-FF58-C7B9C9EADE39}"/>
              </a:ext>
            </a:extLst>
          </p:cNvPr>
          <p:cNvSpPr>
            <a:spLocks noGrp="1"/>
          </p:cNvSpPr>
          <p:nvPr>
            <p:ph type="subTitle" idx="1"/>
          </p:nvPr>
        </p:nvSpPr>
        <p:spPr/>
        <p:txBody>
          <a:bodyPr/>
          <a:lstStyle/>
          <a:p>
            <a:r>
              <a:rPr lang="en-US" dirty="0"/>
              <a:t>						</a:t>
            </a:r>
          </a:p>
        </p:txBody>
      </p:sp>
      <p:sp>
        <p:nvSpPr>
          <p:cNvPr id="4" name="TextBox 3">
            <a:extLst>
              <a:ext uri="{FF2B5EF4-FFF2-40B4-BE49-F238E27FC236}">
                <a16:creationId xmlns:a16="http://schemas.microsoft.com/office/drawing/2014/main" id="{9DFD6033-C193-13DD-36EF-ECA3E4BE044F}"/>
              </a:ext>
            </a:extLst>
          </p:cNvPr>
          <p:cNvSpPr txBox="1"/>
          <p:nvPr/>
        </p:nvSpPr>
        <p:spPr>
          <a:xfrm>
            <a:off x="6646983" y="4272677"/>
            <a:ext cx="3824655" cy="2923877"/>
          </a:xfrm>
          <a:prstGeom prst="rect">
            <a:avLst/>
          </a:prstGeom>
          <a:noFill/>
        </p:spPr>
        <p:txBody>
          <a:bodyPr wrap="square" rtlCol="0">
            <a:spAutoFit/>
          </a:bodyPr>
          <a:lstStyle/>
          <a:p>
            <a:r>
              <a:rPr lang="en-US" dirty="0"/>
              <a:t>		        </a:t>
            </a:r>
            <a:r>
              <a:rPr lang="en-US" sz="2000" dirty="0"/>
              <a:t>TEAM MEMBERS</a:t>
            </a:r>
          </a:p>
          <a:p>
            <a:endParaRPr lang="en-US" sz="2000" dirty="0"/>
          </a:p>
          <a:p>
            <a:r>
              <a:rPr lang="en-US" dirty="0"/>
              <a:t>M SATYA SAI LAKSHMI</a:t>
            </a:r>
          </a:p>
          <a:p>
            <a:r>
              <a:rPr lang="en-US" dirty="0"/>
              <a:t>A SWAPNA</a:t>
            </a:r>
          </a:p>
          <a:p>
            <a:r>
              <a:rPr lang="en-US" dirty="0"/>
              <a:t>K L D SINDHUJASRI</a:t>
            </a:r>
          </a:p>
          <a:p>
            <a:r>
              <a:rPr lang="en-US" dirty="0"/>
              <a:t>K HEMA VARSHINI</a:t>
            </a:r>
          </a:p>
          <a:p>
            <a:r>
              <a:rPr lang="en-US" dirty="0"/>
              <a:t>Y POOJITHA</a:t>
            </a:r>
          </a:p>
          <a:p>
            <a:r>
              <a:rPr lang="en-US" dirty="0"/>
              <a:t>M LIKHITHA</a:t>
            </a:r>
          </a:p>
          <a:p>
            <a:endParaRPr lang="en-US" dirty="0"/>
          </a:p>
          <a:p>
            <a:endParaRPr lang="en-IN" dirty="0"/>
          </a:p>
        </p:txBody>
      </p:sp>
      <p:sp>
        <p:nvSpPr>
          <p:cNvPr id="5" name="TextBox 4">
            <a:extLst>
              <a:ext uri="{FF2B5EF4-FFF2-40B4-BE49-F238E27FC236}">
                <a16:creationId xmlns:a16="http://schemas.microsoft.com/office/drawing/2014/main" id="{D94B6604-0559-620E-3D1B-E113314E626D}"/>
              </a:ext>
            </a:extLst>
          </p:cNvPr>
          <p:cNvSpPr txBox="1"/>
          <p:nvPr/>
        </p:nvSpPr>
        <p:spPr>
          <a:xfrm>
            <a:off x="9487484" y="4857452"/>
            <a:ext cx="2646485" cy="1754326"/>
          </a:xfrm>
          <a:prstGeom prst="rect">
            <a:avLst/>
          </a:prstGeom>
          <a:noFill/>
        </p:spPr>
        <p:txBody>
          <a:bodyPr wrap="square" rtlCol="0">
            <a:spAutoFit/>
          </a:bodyPr>
          <a:lstStyle/>
          <a:p>
            <a:r>
              <a:rPr lang="en-US" dirty="0"/>
              <a:t>(frontend developer)</a:t>
            </a:r>
          </a:p>
          <a:p>
            <a:r>
              <a:rPr lang="en-US" dirty="0"/>
              <a:t>(frontend developer)</a:t>
            </a:r>
          </a:p>
          <a:p>
            <a:r>
              <a:rPr lang="en-US" dirty="0"/>
              <a:t>(backend developer)</a:t>
            </a:r>
          </a:p>
          <a:p>
            <a:r>
              <a:rPr lang="en-US" dirty="0"/>
              <a:t>(backend developer)</a:t>
            </a:r>
          </a:p>
          <a:p>
            <a:r>
              <a:rPr lang="en-US" dirty="0"/>
              <a:t>(cloud engineer)</a:t>
            </a:r>
          </a:p>
          <a:p>
            <a:r>
              <a:rPr lang="en-US" dirty="0"/>
              <a:t>(cloud engineer)</a:t>
            </a:r>
            <a:endParaRPr lang="en-IN" dirty="0"/>
          </a:p>
        </p:txBody>
      </p:sp>
    </p:spTree>
    <p:extLst>
      <p:ext uri="{BB962C8B-B14F-4D97-AF65-F5344CB8AC3E}">
        <p14:creationId xmlns:p14="http://schemas.microsoft.com/office/powerpoint/2010/main" val="8652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9D286-E404-D013-32C5-C62FC33083E9}"/>
              </a:ext>
            </a:extLst>
          </p:cNvPr>
          <p:cNvSpPr>
            <a:spLocks noGrp="1"/>
          </p:cNvSpPr>
          <p:nvPr>
            <p:ph type="title"/>
          </p:nvPr>
        </p:nvSpPr>
        <p:spPr>
          <a:xfrm>
            <a:off x="913795" y="365760"/>
            <a:ext cx="10353762" cy="701040"/>
          </a:xfrm>
        </p:spPr>
        <p:txBody>
          <a:bodyPr/>
          <a:lstStyle/>
          <a:p>
            <a:r>
              <a:rPr lang="en-US" dirty="0"/>
              <a:t>How we plan to improve this project</a:t>
            </a:r>
          </a:p>
        </p:txBody>
      </p:sp>
      <p:sp>
        <p:nvSpPr>
          <p:cNvPr id="6" name="Content Placeholder 5">
            <a:extLst>
              <a:ext uri="{FF2B5EF4-FFF2-40B4-BE49-F238E27FC236}">
                <a16:creationId xmlns:a16="http://schemas.microsoft.com/office/drawing/2014/main" id="{70521B47-C217-E4A9-F39D-50C887BEEF1B}"/>
              </a:ext>
            </a:extLst>
          </p:cNvPr>
          <p:cNvSpPr>
            <a:spLocks noGrp="1"/>
          </p:cNvSpPr>
          <p:nvPr>
            <p:ph idx="1"/>
          </p:nvPr>
        </p:nvSpPr>
        <p:spPr>
          <a:xfrm>
            <a:off x="913795" y="1229360"/>
            <a:ext cx="10353762" cy="5008879"/>
          </a:xfrm>
        </p:spPr>
        <p:txBody>
          <a:bodyPr>
            <a:normAutofit lnSpcReduction="10000"/>
          </a:bodyPr>
          <a:lstStyle/>
          <a:p>
            <a:r>
              <a:rPr lang="en-US" b="1" dirty="0"/>
              <a:t>1. Enhance User Interface and Experience (UI/UX):</a:t>
            </a:r>
          </a:p>
          <a:p>
            <a:pPr>
              <a:buFont typeface="Arial" panose="020B0604020202020204" pitchFamily="34" charset="0"/>
              <a:buChar char="•"/>
            </a:pPr>
            <a:r>
              <a:rPr lang="en-US" b="1" dirty="0"/>
              <a:t>Intuitive Design:</a:t>
            </a:r>
            <a:r>
              <a:rPr lang="en-US" dirty="0"/>
              <a:t> Simplify the interface to make it more user-friendly and intuitive.</a:t>
            </a:r>
          </a:p>
          <a:p>
            <a:pPr>
              <a:buFont typeface="Arial" panose="020B0604020202020204" pitchFamily="34" charset="0"/>
              <a:buChar char="•"/>
            </a:pPr>
            <a:r>
              <a:rPr lang="en-US" b="1" dirty="0"/>
              <a:t>Mobile Accessibility:</a:t>
            </a:r>
            <a:r>
              <a:rPr lang="en-US" dirty="0"/>
              <a:t> Ensure the system is accessible on mobile devices for on-the-go project management.</a:t>
            </a:r>
          </a:p>
          <a:p>
            <a:pPr>
              <a:buFont typeface="Arial" panose="020B0604020202020204" pitchFamily="34" charset="0"/>
              <a:buChar char="•"/>
            </a:pPr>
            <a:r>
              <a:rPr lang="en-US" b="1" dirty="0"/>
              <a:t>Customizable Dashboards:</a:t>
            </a:r>
            <a:r>
              <a:rPr lang="en-US" dirty="0"/>
              <a:t> Allow users to customize their dashboards according to their roles and preferences.</a:t>
            </a:r>
          </a:p>
          <a:p>
            <a:r>
              <a:rPr lang="en-US" b="1" dirty="0"/>
              <a:t>2. Integrate Advanced Analytics and Reporting:</a:t>
            </a:r>
          </a:p>
          <a:p>
            <a:pPr>
              <a:buFont typeface="Arial" panose="020B0604020202020204" pitchFamily="34" charset="0"/>
              <a:buChar char="•"/>
            </a:pPr>
            <a:r>
              <a:rPr lang="en-US" b="1" dirty="0"/>
              <a:t>Data Analytics:</a:t>
            </a:r>
            <a:r>
              <a:rPr lang="en-US" dirty="0"/>
              <a:t> Incorporate advanced data analytics to provide deeper insights into project performance.</a:t>
            </a:r>
          </a:p>
          <a:p>
            <a:pPr>
              <a:buFont typeface="Arial" panose="020B0604020202020204" pitchFamily="34" charset="0"/>
              <a:buChar char="•"/>
            </a:pPr>
            <a:r>
              <a:rPr lang="en-US" b="1" dirty="0"/>
              <a:t>Predictive Analytics:</a:t>
            </a:r>
            <a:r>
              <a:rPr lang="en-US" dirty="0"/>
              <a:t> Use predictive analytics to forecast project outcomes and potential risks.</a:t>
            </a:r>
          </a:p>
          <a:p>
            <a:pPr>
              <a:buFont typeface="Arial" panose="020B0604020202020204" pitchFamily="34" charset="0"/>
              <a:buChar char="•"/>
            </a:pPr>
            <a:r>
              <a:rPr lang="en-US" b="1" dirty="0"/>
              <a:t>Custom Reports:</a:t>
            </a:r>
            <a:r>
              <a:rPr lang="en-US" dirty="0"/>
              <a:t> Enable the creation of custom reports tailored to specific stakeholder needs.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8430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B449-1D0E-CF44-A766-A47EBA4B4EA2}"/>
              </a:ext>
            </a:extLst>
          </p:cNvPr>
          <p:cNvSpPr>
            <a:spLocks noGrp="1"/>
          </p:cNvSpPr>
          <p:nvPr>
            <p:ph type="title"/>
          </p:nvPr>
        </p:nvSpPr>
        <p:spPr>
          <a:xfrm>
            <a:off x="913795" y="259081"/>
            <a:ext cx="10353762" cy="4571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A5CC61CA-25A9-604C-2FE6-06898598A0A8}"/>
              </a:ext>
            </a:extLst>
          </p:cNvPr>
          <p:cNvSpPr>
            <a:spLocks noGrp="1"/>
          </p:cNvSpPr>
          <p:nvPr>
            <p:ph idx="1"/>
          </p:nvPr>
        </p:nvSpPr>
        <p:spPr>
          <a:xfrm>
            <a:off x="913795" y="396240"/>
            <a:ext cx="10353762" cy="5958839"/>
          </a:xfrm>
        </p:spPr>
        <p:txBody>
          <a:bodyPr/>
          <a:lstStyle/>
          <a:p>
            <a:r>
              <a:rPr lang="en-US" b="1" dirty="0"/>
              <a:t>3. Enhance Resource Management:</a:t>
            </a:r>
          </a:p>
          <a:p>
            <a:pPr>
              <a:buFont typeface="Arial" panose="020B0604020202020204" pitchFamily="34" charset="0"/>
              <a:buChar char="•"/>
            </a:pPr>
            <a:r>
              <a:rPr lang="en-US" b="1" dirty="0"/>
              <a:t>Resource Optimization:</a:t>
            </a:r>
            <a:r>
              <a:rPr lang="en-US" dirty="0"/>
              <a:t> Use AI and machine learning to optimize resource allocation and utilization.</a:t>
            </a:r>
          </a:p>
          <a:p>
            <a:pPr>
              <a:buFont typeface="Arial" panose="020B0604020202020204" pitchFamily="34" charset="0"/>
              <a:buChar char="•"/>
            </a:pPr>
            <a:r>
              <a:rPr lang="en-US" b="1" dirty="0"/>
              <a:t>Resource Forecasting:</a:t>
            </a:r>
            <a:r>
              <a:rPr lang="en-US" dirty="0"/>
              <a:t> Implement tools for forecasting resource needs based on project schedules and workloads.</a:t>
            </a:r>
          </a:p>
          <a:p>
            <a:pPr>
              <a:buFont typeface="Arial" panose="020B0604020202020204" pitchFamily="34" charset="0"/>
              <a:buChar char="•"/>
            </a:pPr>
            <a:r>
              <a:rPr lang="en-US" b="1" dirty="0"/>
              <a:t>Skills Management:</a:t>
            </a:r>
            <a:r>
              <a:rPr lang="en-US" dirty="0"/>
              <a:t> Develop a skills inventory to match resources with project requirements effectively.</a:t>
            </a:r>
          </a:p>
          <a:p>
            <a:r>
              <a:rPr lang="en-US" b="1" dirty="0"/>
              <a:t>4. Enhance Security and Compliance:</a:t>
            </a:r>
          </a:p>
          <a:p>
            <a:pPr>
              <a:buFont typeface="Arial" panose="020B0604020202020204" pitchFamily="34" charset="0"/>
              <a:buChar char="•"/>
            </a:pPr>
            <a:r>
              <a:rPr lang="en-US" b="1" dirty="0"/>
              <a:t>Data Security:</a:t>
            </a:r>
            <a:r>
              <a:rPr lang="en-US" dirty="0"/>
              <a:t> Implement advanced security measures to protect sensitive project data.</a:t>
            </a:r>
          </a:p>
          <a:p>
            <a:pPr>
              <a:buFont typeface="Arial" panose="020B0604020202020204" pitchFamily="34" charset="0"/>
              <a:buChar char="•"/>
            </a:pPr>
            <a:r>
              <a:rPr lang="en-US" b="1" dirty="0"/>
              <a:t>Compliance Management:</a:t>
            </a:r>
            <a:r>
              <a:rPr lang="en-US" dirty="0"/>
              <a:t> Ensure the system complies with industry standards and regulatory requirements.</a:t>
            </a:r>
          </a:p>
          <a:p>
            <a:pPr>
              <a:buFont typeface="Arial" panose="020B0604020202020204" pitchFamily="34" charset="0"/>
              <a:buChar char="•"/>
            </a:pPr>
            <a:r>
              <a:rPr lang="en-US" b="1" dirty="0"/>
              <a:t>Audit Trails:</a:t>
            </a:r>
            <a:r>
              <a:rPr lang="en-US" dirty="0"/>
              <a:t> Maintain detailed audit trails for all project activities to enhance accountability and transparency.</a:t>
            </a:r>
          </a:p>
          <a:p>
            <a:endParaRPr lang="en-US" dirty="0"/>
          </a:p>
        </p:txBody>
      </p:sp>
    </p:spTree>
    <p:extLst>
      <p:ext uri="{BB962C8B-B14F-4D97-AF65-F5344CB8AC3E}">
        <p14:creationId xmlns:p14="http://schemas.microsoft.com/office/powerpoint/2010/main" val="1375576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CFE7-A433-246D-3FBF-174401B0A300}"/>
              </a:ext>
            </a:extLst>
          </p:cNvPr>
          <p:cNvSpPr>
            <a:spLocks noGrp="1"/>
          </p:cNvSpPr>
          <p:nvPr>
            <p:ph type="title"/>
          </p:nvPr>
        </p:nvSpPr>
        <p:spPr>
          <a:xfrm>
            <a:off x="913795" y="274320"/>
            <a:ext cx="10353762" cy="568960"/>
          </a:xfrm>
        </p:spPr>
        <p:txBody>
          <a:bodyPr>
            <a:normAutofit fontScale="90000"/>
          </a:bodyPr>
          <a:lstStyle/>
          <a:p>
            <a:pPr algn="l"/>
            <a:r>
              <a:rPr lang="en-US" dirty="0"/>
              <a:t>Outputs:</a:t>
            </a:r>
          </a:p>
        </p:txBody>
      </p:sp>
      <p:sp>
        <p:nvSpPr>
          <p:cNvPr id="4" name="Content Placeholder 3">
            <a:extLst>
              <a:ext uri="{FF2B5EF4-FFF2-40B4-BE49-F238E27FC236}">
                <a16:creationId xmlns:a16="http://schemas.microsoft.com/office/drawing/2014/main" id="{2919B189-A78A-BAC5-4C59-CD220C8FF17E}"/>
              </a:ext>
            </a:extLst>
          </p:cNvPr>
          <p:cNvSpPr>
            <a:spLocks noGrp="1"/>
          </p:cNvSpPr>
          <p:nvPr>
            <p:ph sz="half" idx="1"/>
          </p:nvPr>
        </p:nvSpPr>
        <p:spPr>
          <a:xfrm>
            <a:off x="913795" y="985520"/>
            <a:ext cx="5060497" cy="5171439"/>
          </a:xfrm>
        </p:spPr>
        <p:txBody>
          <a:bodyPr/>
          <a:lstStyle/>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endParaRPr lang="en-US" dirty="0"/>
          </a:p>
          <a:p>
            <a:pPr marL="36900" indent="0">
              <a:buNone/>
            </a:pPr>
            <a:endParaRPr lang="en-US" sz="1800" spc="0" dirty="0">
              <a:effectLst/>
              <a:latin typeface="Times New Roman" panose="02020603050405020304" pitchFamily="18" charset="0"/>
              <a:ea typeface="Wingdings" panose="05000000000000000000" pitchFamily="2" charset="2"/>
              <a:cs typeface="Wingdings" panose="05000000000000000000" pitchFamily="2" charset="2"/>
            </a:endParaRPr>
          </a:p>
          <a:p>
            <a:pPr>
              <a:buFont typeface="Wingdings" panose="05000000000000000000" pitchFamily="2" charset="2"/>
              <a:buChar char="q"/>
            </a:pPr>
            <a:r>
              <a:rPr lang="en-US" sz="1800" dirty="0">
                <a:effectLst/>
                <a:latin typeface="Times New Roman" panose="02020603050405020304" pitchFamily="18" charset="0"/>
                <a:ea typeface="Wingdings" panose="05000000000000000000" pitchFamily="2" charset="2"/>
                <a:cs typeface="Wingdings" panose="05000000000000000000" pitchFamily="2" charset="2"/>
              </a:rPr>
              <a:t>List of server page</a:t>
            </a:r>
          </a:p>
          <a:p>
            <a:pPr marL="36900" indent="0">
              <a:buNone/>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This</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Page</a:t>
            </a:r>
            <a:r>
              <a:rPr lang="en-US" sz="1800" spc="-4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designed</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for</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servers information.</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It</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shows</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server</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information</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such</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as</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RAM,</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STORAGE,</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VCPU</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and</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IP,</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validates</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the</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data,</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and</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stores</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it</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in</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a</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database.</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The entire information of servers was displayed in cards as shown in above image.</a:t>
            </a:r>
            <a:endParaRPr lang="en-US" sz="1800" spc="0" dirty="0">
              <a:effectLst/>
              <a:latin typeface="Times New Roman" panose="02020603050405020304" pitchFamily="18" charset="0"/>
              <a:ea typeface="Wingdings" panose="05000000000000000000" pitchFamily="2" charset="2"/>
              <a:cs typeface="Wingdings" panose="05000000000000000000" pitchFamily="2" charset="2"/>
            </a:endParaRPr>
          </a:p>
          <a:p>
            <a:endParaRPr lang="en-US" dirty="0"/>
          </a:p>
          <a:p>
            <a:endParaRPr lang="en-US" dirty="0"/>
          </a:p>
        </p:txBody>
      </p:sp>
      <p:sp>
        <p:nvSpPr>
          <p:cNvPr id="5" name="Content Placeholder 4">
            <a:extLst>
              <a:ext uri="{FF2B5EF4-FFF2-40B4-BE49-F238E27FC236}">
                <a16:creationId xmlns:a16="http://schemas.microsoft.com/office/drawing/2014/main" id="{78248B2F-03C4-3FD6-B359-D53ABF7CC6BC}"/>
              </a:ext>
            </a:extLst>
          </p:cNvPr>
          <p:cNvSpPr>
            <a:spLocks noGrp="1"/>
          </p:cNvSpPr>
          <p:nvPr>
            <p:ph sz="half" idx="2"/>
          </p:nvPr>
        </p:nvSpPr>
        <p:spPr>
          <a:xfrm>
            <a:off x="6202892" y="985520"/>
            <a:ext cx="5064665" cy="5171439"/>
          </a:xfrm>
        </p:spPr>
        <p:txBody>
          <a:bodyPr/>
          <a:lstStyle/>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Dashboard page</a:t>
            </a:r>
          </a:p>
          <a:p>
            <a:pPr marL="36900" indent="0">
              <a:buNone/>
            </a:pPr>
            <a:r>
              <a:rPr lang="en-US" sz="1800" dirty="0">
                <a:effectLst/>
                <a:latin typeface="Times New Roman" panose="02020603050405020304" pitchFamily="18" charset="0"/>
                <a:ea typeface="Times New Roman" panose="02020603050405020304" pitchFamily="18" charset="0"/>
              </a:rPr>
              <a:t>This Page designed for server dashboard. It collects server information such as Storage, RAM, 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validates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stores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database.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valid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successfully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stored,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displays the pie diagrams as shown in above image</a:t>
            </a:r>
          </a:p>
          <a:p>
            <a:pPr marL="36900" indent="0">
              <a:buNone/>
            </a:pPr>
            <a:endParaRPr lang="en-US" sz="1800" dirty="0">
              <a:effectLst/>
              <a:latin typeface="Times New Roman" panose="02020603050405020304" pitchFamily="18" charset="0"/>
            </a:endParaRPr>
          </a:p>
          <a:p>
            <a:pPr marL="36900" indent="0">
              <a:buNone/>
            </a:pPr>
            <a:endParaRPr lang="en-US" dirty="0"/>
          </a:p>
        </p:txBody>
      </p:sp>
      <p:pic>
        <p:nvPicPr>
          <p:cNvPr id="8" name="Picture 7">
            <a:extLst>
              <a:ext uri="{FF2B5EF4-FFF2-40B4-BE49-F238E27FC236}">
                <a16:creationId xmlns:a16="http://schemas.microsoft.com/office/drawing/2014/main" id="{F3B6F70F-ED49-A61F-0E1E-67D99004CED5}"/>
              </a:ext>
            </a:extLst>
          </p:cNvPr>
          <p:cNvPicPr>
            <a:picLocks noChangeAspect="1"/>
          </p:cNvPicPr>
          <p:nvPr/>
        </p:nvPicPr>
        <p:blipFill>
          <a:blip r:embed="rId2"/>
          <a:stretch>
            <a:fillRect/>
          </a:stretch>
        </p:blipFill>
        <p:spPr>
          <a:xfrm>
            <a:off x="6329680" y="3429000"/>
            <a:ext cx="4937877" cy="2727959"/>
          </a:xfrm>
          <a:prstGeom prst="rect">
            <a:avLst/>
          </a:prstGeom>
        </p:spPr>
      </p:pic>
      <p:pic>
        <p:nvPicPr>
          <p:cNvPr id="9" name="Picture 8">
            <a:extLst>
              <a:ext uri="{FF2B5EF4-FFF2-40B4-BE49-F238E27FC236}">
                <a16:creationId xmlns:a16="http://schemas.microsoft.com/office/drawing/2014/main" id="{2FAD1EAF-AC4E-40E1-E503-E2156AC2A231}"/>
              </a:ext>
            </a:extLst>
          </p:cNvPr>
          <p:cNvPicPr>
            <a:picLocks noChangeAspect="1"/>
          </p:cNvPicPr>
          <p:nvPr/>
        </p:nvPicPr>
        <p:blipFill>
          <a:blip r:embed="rId3"/>
          <a:stretch>
            <a:fillRect/>
          </a:stretch>
        </p:blipFill>
        <p:spPr>
          <a:xfrm>
            <a:off x="924443" y="985520"/>
            <a:ext cx="4937878" cy="2443480"/>
          </a:xfrm>
          <a:prstGeom prst="rect">
            <a:avLst/>
          </a:prstGeom>
        </p:spPr>
      </p:pic>
    </p:spTree>
    <p:extLst>
      <p:ext uri="{BB962C8B-B14F-4D97-AF65-F5344CB8AC3E}">
        <p14:creationId xmlns:p14="http://schemas.microsoft.com/office/powerpoint/2010/main" val="3795197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3C0328-3E5F-DB0C-688D-62C2B0FDDB56}"/>
              </a:ext>
            </a:extLst>
          </p:cNvPr>
          <p:cNvSpPr>
            <a:spLocks noGrp="1"/>
          </p:cNvSpPr>
          <p:nvPr>
            <p:ph type="title"/>
          </p:nvPr>
        </p:nvSpPr>
        <p:spPr>
          <a:xfrm>
            <a:off x="913795" y="609600"/>
            <a:ext cx="10353762" cy="81280"/>
          </a:xfrm>
        </p:spPr>
        <p:txBody>
          <a:bodyPr>
            <a:normAutofit fontScale="90000"/>
          </a:bodyPr>
          <a:lstStyle/>
          <a:p>
            <a:endParaRPr lang="en-US"/>
          </a:p>
        </p:txBody>
      </p:sp>
      <p:sp>
        <p:nvSpPr>
          <p:cNvPr id="5" name="Content Placeholder 4">
            <a:extLst>
              <a:ext uri="{FF2B5EF4-FFF2-40B4-BE49-F238E27FC236}">
                <a16:creationId xmlns:a16="http://schemas.microsoft.com/office/drawing/2014/main" id="{A0CF0753-102E-1CE5-A4AF-673334AADCA7}"/>
              </a:ext>
            </a:extLst>
          </p:cNvPr>
          <p:cNvSpPr>
            <a:spLocks noGrp="1"/>
          </p:cNvSpPr>
          <p:nvPr>
            <p:ph sz="half" idx="1"/>
          </p:nvPr>
        </p:nvSpPr>
        <p:spPr>
          <a:xfrm>
            <a:off x="913795" y="833120"/>
            <a:ext cx="5060497" cy="5374640"/>
          </a:xfrm>
        </p:spPr>
        <p:txBody>
          <a:bodyPr/>
          <a:lstStyle/>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Server page</a:t>
            </a:r>
          </a:p>
          <a:p>
            <a:pPr marL="36900" indent="0">
              <a:buNone/>
            </a:pPr>
            <a:r>
              <a:rPr lang="en-US" sz="1800" dirty="0">
                <a:effectLst/>
                <a:latin typeface="Times New Roman" panose="02020603050405020304" pitchFamily="18" charset="0"/>
                <a:ea typeface="Times New Roman" panose="02020603050405020304" pitchFamily="18" charset="0"/>
              </a:rPr>
              <a:t>This Page designed to display Servers information. It shows servers information such as RAM,</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STORAGE,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VCPU</a:t>
            </a:r>
            <a:r>
              <a:rPr lang="en-US" sz="1800" spc="-25" dirty="0">
                <a:effectLst/>
                <a:latin typeface="Times New Roman" panose="02020603050405020304" pitchFamily="18" charset="0"/>
                <a:ea typeface="Times New Roman" panose="02020603050405020304" pitchFamily="18" charset="0"/>
              </a:rPr>
              <a:t>, IP</a:t>
            </a:r>
            <a:r>
              <a:rPr lang="en-US" sz="1800" dirty="0">
                <a:effectLst/>
                <a:latin typeface="Times New Roman" panose="02020603050405020304" pitchFamily="18" charset="0"/>
                <a:ea typeface="Times New Roman" panose="02020603050405020304" pitchFamily="18" charset="0"/>
              </a:rPr>
              <a:t>, Public and private. It shows the information in table format as shown in above image</a:t>
            </a:r>
          </a:p>
          <a:p>
            <a:pPr marL="36900" indent="0">
              <a:buNone/>
            </a:pPr>
            <a:endParaRPr lang="en-US" sz="1800" dirty="0">
              <a:effectLst/>
              <a:latin typeface="Times New Roman" panose="02020603050405020304" pitchFamily="18" charset="0"/>
            </a:endParaRPr>
          </a:p>
          <a:p>
            <a:pPr marL="36900" indent="0">
              <a:buNone/>
            </a:pPr>
            <a:endParaRPr lang="en-US" dirty="0"/>
          </a:p>
        </p:txBody>
      </p:sp>
      <p:sp>
        <p:nvSpPr>
          <p:cNvPr id="6" name="Content Placeholder 5">
            <a:extLst>
              <a:ext uri="{FF2B5EF4-FFF2-40B4-BE49-F238E27FC236}">
                <a16:creationId xmlns:a16="http://schemas.microsoft.com/office/drawing/2014/main" id="{91606635-40E4-68EC-EDFC-2DACB0C59760}"/>
              </a:ext>
            </a:extLst>
          </p:cNvPr>
          <p:cNvSpPr>
            <a:spLocks noGrp="1"/>
          </p:cNvSpPr>
          <p:nvPr>
            <p:ph sz="half" idx="2"/>
          </p:nvPr>
        </p:nvSpPr>
        <p:spPr>
          <a:xfrm>
            <a:off x="6202892" y="833120"/>
            <a:ext cx="5064665" cy="5374639"/>
          </a:xfrm>
        </p:spPr>
        <p:txBody>
          <a:bodyPr/>
          <a:lstStyle/>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endParaRPr lang="en-US" dirty="0"/>
          </a:p>
          <a:p>
            <a:pPr marL="285750" marR="395605" lvl="0" indent="-285750">
              <a:lnSpc>
                <a:spcPct val="115000"/>
              </a:lnSpc>
              <a:spcBef>
                <a:spcPts val="0"/>
              </a:spcBef>
              <a:spcAft>
                <a:spcPts val="0"/>
              </a:spcAft>
              <a:buFont typeface="Wingdings" panose="05000000000000000000" pitchFamily="2" charset="2"/>
              <a:buChar char="q"/>
              <a:tabLst>
                <a:tab pos="603250" algn="l"/>
              </a:tabLst>
            </a:pPr>
            <a:endParaRPr lang="en-US" sz="1800" dirty="0">
              <a:effectLst/>
              <a:latin typeface="Times New Roman" panose="02020603050405020304" pitchFamily="18" charset="0"/>
              <a:ea typeface="Wingdings" panose="05000000000000000000" pitchFamily="2" charset="2"/>
              <a:cs typeface="Wingdings" panose="05000000000000000000" pitchFamily="2" charset="2"/>
            </a:endParaRPr>
          </a:p>
          <a:p>
            <a:pPr marL="285750" marR="395605" lvl="0" indent="-285750">
              <a:lnSpc>
                <a:spcPct val="115000"/>
              </a:lnSpc>
              <a:spcBef>
                <a:spcPts val="0"/>
              </a:spcBef>
              <a:spcAft>
                <a:spcPts val="0"/>
              </a:spcAft>
              <a:buFont typeface="Wingdings" panose="05000000000000000000" pitchFamily="2" charset="2"/>
              <a:buChar char="q"/>
              <a:tabLst>
                <a:tab pos="603250" algn="l"/>
              </a:tabLst>
            </a:pPr>
            <a:r>
              <a:rPr lang="en-US" sz="1800" dirty="0">
                <a:effectLst/>
                <a:latin typeface="Times New Roman" panose="02020603050405020304" pitchFamily="18" charset="0"/>
                <a:ea typeface="Wingdings" panose="05000000000000000000" pitchFamily="2" charset="2"/>
                <a:cs typeface="Wingdings" panose="05000000000000000000" pitchFamily="2" charset="2"/>
              </a:rPr>
              <a:t>Add server page</a:t>
            </a:r>
            <a:endParaRPr lang="en-US" sz="1800" spc="0" dirty="0">
              <a:effectLst/>
              <a:latin typeface="Times New Roman" panose="02020603050405020304" pitchFamily="18" charset="0"/>
              <a:ea typeface="Wingdings" panose="05000000000000000000" pitchFamily="2" charset="2"/>
              <a:cs typeface="Wingdings" panose="05000000000000000000" pitchFamily="2" charset="2"/>
            </a:endParaRPr>
          </a:p>
          <a:p>
            <a:pPr marL="0" marR="395605" lvl="0" indent="0">
              <a:lnSpc>
                <a:spcPct val="115000"/>
              </a:lnSpc>
              <a:spcBef>
                <a:spcPts val="0"/>
              </a:spcBef>
              <a:spcAft>
                <a:spcPts val="0"/>
              </a:spcAft>
              <a:buNone/>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This Page designed to add the new server to the database. It displays the form with fields such as RAM,</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STORAGE,</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VCPU</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IP</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 Public and private. By clicking the add server   the information entered in fields will saved to the database.</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9F846709-58CE-C820-1FDB-BB8A257239C4}"/>
              </a:ext>
            </a:extLst>
          </p:cNvPr>
          <p:cNvPicPr>
            <a:picLocks noChangeAspect="1"/>
          </p:cNvPicPr>
          <p:nvPr/>
        </p:nvPicPr>
        <p:blipFill>
          <a:blip r:embed="rId2"/>
          <a:stretch>
            <a:fillRect/>
          </a:stretch>
        </p:blipFill>
        <p:spPr>
          <a:xfrm>
            <a:off x="1026160" y="3139440"/>
            <a:ext cx="4846321" cy="2550160"/>
          </a:xfrm>
          <a:prstGeom prst="rect">
            <a:avLst/>
          </a:prstGeom>
        </p:spPr>
      </p:pic>
      <p:pic>
        <p:nvPicPr>
          <p:cNvPr id="10" name="Picture 9">
            <a:extLst>
              <a:ext uri="{FF2B5EF4-FFF2-40B4-BE49-F238E27FC236}">
                <a16:creationId xmlns:a16="http://schemas.microsoft.com/office/drawing/2014/main" id="{5218F9D6-DCF6-7664-148B-A887016F6889}"/>
              </a:ext>
            </a:extLst>
          </p:cNvPr>
          <p:cNvPicPr>
            <a:picLocks noChangeAspect="1"/>
          </p:cNvPicPr>
          <p:nvPr/>
        </p:nvPicPr>
        <p:blipFill>
          <a:blip r:embed="rId3"/>
          <a:stretch>
            <a:fillRect/>
          </a:stretch>
        </p:blipFill>
        <p:spPr>
          <a:xfrm>
            <a:off x="6096000" y="690880"/>
            <a:ext cx="5171557" cy="2367280"/>
          </a:xfrm>
          <a:prstGeom prst="rect">
            <a:avLst/>
          </a:prstGeom>
        </p:spPr>
      </p:pic>
    </p:spTree>
    <p:extLst>
      <p:ext uri="{BB962C8B-B14F-4D97-AF65-F5344CB8AC3E}">
        <p14:creationId xmlns:p14="http://schemas.microsoft.com/office/powerpoint/2010/main" val="267556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1F86-288C-E038-272D-B1CEDB63EAD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8F9B9DF-C481-495D-A421-0BE0C23352F0}"/>
              </a:ext>
            </a:extLst>
          </p:cNvPr>
          <p:cNvSpPr>
            <a:spLocks noGrp="1"/>
          </p:cNvSpPr>
          <p:nvPr>
            <p:ph sz="half" idx="1"/>
          </p:nvPr>
        </p:nvSpPr>
        <p:spPr>
          <a:xfrm>
            <a:off x="913795" y="609600"/>
            <a:ext cx="5060497" cy="5181599"/>
          </a:xfrm>
        </p:spPr>
        <p:txBody>
          <a:bodyPr/>
          <a:lstStyle/>
          <a:p>
            <a:pPr marL="285750" marR="396875" lvl="0" indent="-285750" algn="just">
              <a:lnSpc>
                <a:spcPct val="115000"/>
              </a:lnSpc>
              <a:spcBef>
                <a:spcPts val="5"/>
              </a:spcBef>
              <a:spcAft>
                <a:spcPts val="0"/>
              </a:spcAft>
              <a:buFont typeface="Wingdings" panose="05000000000000000000" pitchFamily="2" charset="2"/>
              <a:buChar char="q"/>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List of projects page</a:t>
            </a:r>
          </a:p>
          <a:p>
            <a:pPr marL="0" marR="396875" lvl="0" indent="0" algn="just">
              <a:lnSpc>
                <a:spcPct val="115000"/>
              </a:lnSpc>
              <a:spcBef>
                <a:spcPts val="5"/>
              </a:spcBef>
              <a:spcAft>
                <a:spcPts val="0"/>
              </a:spcAft>
              <a:buNone/>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This Page designed to display the project information. It shows projects information such as Application Name,</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Developer,</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App URL</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Database Name</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 status and Action. It shows the information in table format as shown in above image. In Action it contains two options edit and delete.</a:t>
            </a:r>
          </a:p>
          <a:p>
            <a:pPr marL="36900" indent="0">
              <a:buNone/>
            </a:pPr>
            <a:br>
              <a:rPr lang="en-US" sz="1800" dirty="0">
                <a:effectLst/>
                <a:latin typeface="Wingdings" panose="05000000000000000000" pitchFamily="2" charset="2"/>
                <a:ea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46CA3428-5FA3-01CB-EBD4-C019E8CA2E93}"/>
              </a:ext>
            </a:extLst>
          </p:cNvPr>
          <p:cNvSpPr>
            <a:spLocks noGrp="1"/>
          </p:cNvSpPr>
          <p:nvPr>
            <p:ph sz="half" idx="2"/>
          </p:nvPr>
        </p:nvSpPr>
        <p:spPr>
          <a:xfrm>
            <a:off x="6202892" y="609601"/>
            <a:ext cx="5064665" cy="5181600"/>
          </a:xfrm>
        </p:spPr>
        <p:txBody>
          <a:bodyPr/>
          <a:lstStyle/>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pPr marL="285750" marR="396875" lvl="0" indent="-285750">
              <a:lnSpc>
                <a:spcPct val="115000"/>
              </a:lnSpc>
              <a:spcBef>
                <a:spcPts val="5"/>
              </a:spcBef>
              <a:spcAft>
                <a:spcPts val="0"/>
              </a:spcAft>
              <a:buFont typeface="Wingdings" panose="05000000000000000000" pitchFamily="2" charset="2"/>
              <a:buChar char="q"/>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Developers page</a:t>
            </a:r>
          </a:p>
          <a:p>
            <a:pPr marL="0" marR="396875" lvl="0" indent="0">
              <a:lnSpc>
                <a:spcPct val="115000"/>
              </a:lnSpc>
              <a:spcBef>
                <a:spcPts val="5"/>
              </a:spcBef>
              <a:spcAft>
                <a:spcPts val="0"/>
              </a:spcAft>
              <a:buNone/>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This Page designed to display the developer’s information. It shows developers information such as Developer Name,</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and </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project count. </a:t>
            </a:r>
          </a:p>
          <a:p>
            <a:pPr marL="36900" indent="0">
              <a:buNone/>
            </a:pPr>
            <a:endParaRPr lang="en-US" dirty="0"/>
          </a:p>
        </p:txBody>
      </p:sp>
      <p:pic>
        <p:nvPicPr>
          <p:cNvPr id="6" name="Picture 5">
            <a:extLst>
              <a:ext uri="{FF2B5EF4-FFF2-40B4-BE49-F238E27FC236}">
                <a16:creationId xmlns:a16="http://schemas.microsoft.com/office/drawing/2014/main" id="{6071688E-F802-0DD4-F46F-07DF6882EF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292" y="609599"/>
            <a:ext cx="5303912" cy="2489201"/>
          </a:xfrm>
          <a:prstGeom prst="rect">
            <a:avLst/>
          </a:prstGeom>
        </p:spPr>
      </p:pic>
      <p:pic>
        <p:nvPicPr>
          <p:cNvPr id="7" name="Picture 6">
            <a:extLst>
              <a:ext uri="{FF2B5EF4-FFF2-40B4-BE49-F238E27FC236}">
                <a16:creationId xmlns:a16="http://schemas.microsoft.com/office/drawing/2014/main" id="{07BF8475-5DAA-831C-F191-5724C2910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795" y="3428999"/>
            <a:ext cx="5060497" cy="2819401"/>
          </a:xfrm>
          <a:prstGeom prst="rect">
            <a:avLst/>
          </a:prstGeom>
        </p:spPr>
      </p:pic>
    </p:spTree>
    <p:extLst>
      <p:ext uri="{BB962C8B-B14F-4D97-AF65-F5344CB8AC3E}">
        <p14:creationId xmlns:p14="http://schemas.microsoft.com/office/powerpoint/2010/main" val="88285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5055-5506-BEAC-A8BB-BCFF1BBC8C05}"/>
              </a:ext>
            </a:extLst>
          </p:cNvPr>
          <p:cNvSpPr>
            <a:spLocks noGrp="1"/>
          </p:cNvSpPr>
          <p:nvPr>
            <p:ph type="title"/>
          </p:nvPr>
        </p:nvSpPr>
        <p:spPr>
          <a:xfrm flipV="1">
            <a:off x="913795" y="477520"/>
            <a:ext cx="10353762" cy="132080"/>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ADB79BAA-42F0-2DE6-77C3-A4F48B293668}"/>
              </a:ext>
            </a:extLst>
          </p:cNvPr>
          <p:cNvSpPr>
            <a:spLocks noGrp="1"/>
          </p:cNvSpPr>
          <p:nvPr>
            <p:ph sz="half" idx="1"/>
          </p:nvPr>
        </p:nvSpPr>
        <p:spPr>
          <a:xfrm>
            <a:off x="913795" y="1107440"/>
            <a:ext cx="5060497" cy="4683759"/>
          </a:xfrm>
        </p:spPr>
        <p:txBody>
          <a:bodyPr/>
          <a:lstStyle/>
          <a:p>
            <a:pPr marL="285750" marR="396875" lvl="0" indent="-285750">
              <a:lnSpc>
                <a:spcPct val="115000"/>
              </a:lnSpc>
              <a:spcBef>
                <a:spcPts val="5"/>
              </a:spcBef>
              <a:spcAft>
                <a:spcPts val="0"/>
              </a:spcAft>
              <a:buFont typeface="Wingdings" panose="05000000000000000000" pitchFamily="2" charset="2"/>
              <a:buChar char="q"/>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List of domains page:</a:t>
            </a:r>
          </a:p>
          <a:p>
            <a:pPr marL="0" marR="396875" lvl="0" indent="0">
              <a:lnSpc>
                <a:spcPct val="115000"/>
              </a:lnSpc>
              <a:spcBef>
                <a:spcPts val="5"/>
              </a:spcBef>
              <a:spcAft>
                <a:spcPts val="0"/>
              </a:spcAft>
              <a:buNone/>
              <a:tabLst>
                <a:tab pos="603250" algn="l"/>
              </a:tabLst>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This Page designed to display the domain information. It shows the information in table format as shown in above image. In Action it contains two options edit and delete.</a:t>
            </a:r>
          </a:p>
          <a:p>
            <a:pPr marL="36900" indent="0">
              <a:buNone/>
            </a:pPr>
            <a:br>
              <a:rPr lang="en-US" sz="1800" dirty="0">
                <a:effectLst/>
                <a:latin typeface="Wingdings" panose="05000000000000000000" pitchFamily="2" charset="2"/>
                <a:ea typeface="Times New Roman" panose="02020603050405020304" pitchFamily="18"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EB85099A-94B6-6229-51FE-BA3B3CBE6A24}"/>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74292" y="930136"/>
            <a:ext cx="5064125" cy="2848570"/>
          </a:xfrm>
          <a:prstGeom prst="rect">
            <a:avLst/>
          </a:prstGeom>
        </p:spPr>
      </p:pic>
    </p:spTree>
    <p:extLst>
      <p:ext uri="{BB962C8B-B14F-4D97-AF65-F5344CB8AC3E}">
        <p14:creationId xmlns:p14="http://schemas.microsoft.com/office/powerpoint/2010/main" val="216097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5B20-F73C-21C4-D435-05EF4A187A9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CEE78A-D39D-6D17-98AE-65AA76CC5DBA}"/>
              </a:ext>
            </a:extLst>
          </p:cNvPr>
          <p:cNvPicPr>
            <a:picLocks noGrp="1" noChangeAspect="1"/>
          </p:cNvPicPr>
          <p:nvPr>
            <p:ph idx="1"/>
          </p:nvPr>
        </p:nvPicPr>
        <p:blipFill>
          <a:blip r:embed="rId2"/>
          <a:stretch>
            <a:fillRect/>
          </a:stretch>
        </p:blipFill>
        <p:spPr>
          <a:xfrm>
            <a:off x="2710820" y="1731963"/>
            <a:ext cx="6760834" cy="4059237"/>
          </a:xfrm>
          <a:prstGeom prst="rect">
            <a:avLst/>
          </a:prstGeom>
        </p:spPr>
      </p:pic>
    </p:spTree>
    <p:extLst>
      <p:ext uri="{BB962C8B-B14F-4D97-AF65-F5344CB8AC3E}">
        <p14:creationId xmlns:p14="http://schemas.microsoft.com/office/powerpoint/2010/main" val="398302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61193-D3C8-5883-B553-943DE2EA6E45}"/>
              </a:ext>
            </a:extLst>
          </p:cNvPr>
          <p:cNvSpPr>
            <a:spLocks noGrp="1"/>
          </p:cNvSpPr>
          <p:nvPr>
            <p:ph idx="1"/>
          </p:nvPr>
        </p:nvSpPr>
        <p:spPr/>
        <p:txBody>
          <a:bodyPr/>
          <a:lstStyle/>
          <a:p>
            <a:pPr marL="36900" indent="0">
              <a:buNone/>
            </a:pPr>
            <a:endParaRPr lang="en-US" dirty="0"/>
          </a:p>
        </p:txBody>
      </p:sp>
      <p:sp>
        <p:nvSpPr>
          <p:cNvPr id="4" name="TextBox 27">
            <a:extLst>
              <a:ext uri="{FF2B5EF4-FFF2-40B4-BE49-F238E27FC236}">
                <a16:creationId xmlns:a16="http://schemas.microsoft.com/office/drawing/2014/main" id="{C5EAC607-8569-43D6-BBC3-4CFB8F3C4B4D}"/>
              </a:ext>
            </a:extLst>
          </p:cNvPr>
          <p:cNvSpPr txBox="1">
            <a:spLocks noGrp="1"/>
          </p:cNvSpPr>
          <p:nvPr>
            <p:ph type="title"/>
          </p:nvPr>
        </p:nvSpPr>
        <p:spPr>
          <a:xfrm>
            <a:off x="913795" y="812696"/>
            <a:ext cx="10353762" cy="564257"/>
          </a:xfrm>
          <a:prstGeom prst="rect">
            <a:avLst/>
          </a:prstGeom>
          <a:noFill/>
          <a:ln>
            <a:noFill/>
          </a:ln>
        </p:spPr>
        <p:txBody>
          <a:bodyPr wrap="square" lIns="0" tIns="0" rIns="0" bIns="0" rtlCol="0" anchor="ctr" anchorCtr="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nSpc>
                <a:spcPts val="4400"/>
              </a:lnSpc>
            </a:pPr>
            <a:r>
              <a:rPr lang="en-US" sz="4000" dirty="0">
                <a:latin typeface="PT Serif" panose="020A0603040505020204" pitchFamily="18" charset="0"/>
                <a:ea typeface="Source Serif Pro" panose="02040603050405020204" pitchFamily="18" charset="0"/>
              </a:rPr>
              <a:t>Our Expected Growth Path</a:t>
            </a:r>
          </a:p>
        </p:txBody>
      </p:sp>
      <p:sp>
        <p:nvSpPr>
          <p:cNvPr id="20" name="Freeform 9">
            <a:extLst>
              <a:ext uri="{FF2B5EF4-FFF2-40B4-BE49-F238E27FC236}">
                <a16:creationId xmlns:a16="http://schemas.microsoft.com/office/drawing/2014/main" id="{CF56A4C0-DCAA-4613-9660-FDF68F4E4470}"/>
              </a:ext>
            </a:extLst>
          </p:cNvPr>
          <p:cNvSpPr>
            <a:spLocks/>
          </p:cNvSpPr>
          <p:nvPr/>
        </p:nvSpPr>
        <p:spPr bwMode="auto">
          <a:xfrm>
            <a:off x="1487198" y="2052128"/>
            <a:ext cx="3141723" cy="3414630"/>
          </a:xfrm>
          <a:custGeom>
            <a:avLst/>
            <a:gdLst>
              <a:gd name="T0" fmla="*/ 0 w 1255"/>
              <a:gd name="T1" fmla="*/ 0 h 1363"/>
              <a:gd name="T2" fmla="*/ 0 w 1255"/>
              <a:gd name="T3" fmla="*/ 1062 h 1363"/>
              <a:gd name="T4" fmla="*/ 627 w 1255"/>
              <a:gd name="T5" fmla="*/ 1363 h 1363"/>
              <a:gd name="T6" fmla="*/ 1255 w 1255"/>
              <a:gd name="T7" fmla="*/ 1062 h 1363"/>
              <a:gd name="T8" fmla="*/ 1255 w 1255"/>
              <a:gd name="T9" fmla="*/ 0 h 1363"/>
              <a:gd name="T10" fmla="*/ 0 w 1255"/>
              <a:gd name="T11" fmla="*/ 0 h 1363"/>
            </a:gdLst>
            <a:ahLst/>
            <a:cxnLst>
              <a:cxn ang="0">
                <a:pos x="T0" y="T1"/>
              </a:cxn>
              <a:cxn ang="0">
                <a:pos x="T2" y="T3"/>
              </a:cxn>
              <a:cxn ang="0">
                <a:pos x="T4" y="T5"/>
              </a:cxn>
              <a:cxn ang="0">
                <a:pos x="T6" y="T7"/>
              </a:cxn>
              <a:cxn ang="0">
                <a:pos x="T8" y="T9"/>
              </a:cxn>
              <a:cxn ang="0">
                <a:pos x="T10" y="T11"/>
              </a:cxn>
            </a:cxnLst>
            <a:rect l="0" t="0" r="r" b="b"/>
            <a:pathLst>
              <a:path w="1255" h="1363">
                <a:moveTo>
                  <a:pt x="0" y="0"/>
                </a:moveTo>
                <a:cubicBezTo>
                  <a:pt x="0" y="1062"/>
                  <a:pt x="0" y="1062"/>
                  <a:pt x="0" y="1062"/>
                </a:cubicBezTo>
                <a:cubicBezTo>
                  <a:pt x="0" y="1229"/>
                  <a:pt x="281" y="1363"/>
                  <a:pt x="627" y="1363"/>
                </a:cubicBezTo>
                <a:cubicBezTo>
                  <a:pt x="974" y="1363"/>
                  <a:pt x="1255" y="1229"/>
                  <a:pt x="1255" y="1062"/>
                </a:cubicBezTo>
                <a:cubicBezTo>
                  <a:pt x="1255" y="0"/>
                  <a:pt x="1255" y="0"/>
                  <a:pt x="1255" y="0"/>
                </a:cubicBezTo>
                <a:cubicBezTo>
                  <a:pt x="0" y="0"/>
                  <a:pt x="0" y="0"/>
                  <a:pt x="0"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21" name="Oval 20">
            <a:extLst>
              <a:ext uri="{FF2B5EF4-FFF2-40B4-BE49-F238E27FC236}">
                <a16:creationId xmlns:a16="http://schemas.microsoft.com/office/drawing/2014/main" id="{117694D1-6636-4EC4-BAE8-B2978367620C}"/>
              </a:ext>
            </a:extLst>
          </p:cNvPr>
          <p:cNvSpPr>
            <a:spLocks noChangeArrowheads="1"/>
          </p:cNvSpPr>
          <p:nvPr/>
        </p:nvSpPr>
        <p:spPr bwMode="auto">
          <a:xfrm>
            <a:off x="1476890" y="1378086"/>
            <a:ext cx="3141723" cy="1504280"/>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22" name="Freeform 11">
            <a:extLst>
              <a:ext uri="{FF2B5EF4-FFF2-40B4-BE49-F238E27FC236}">
                <a16:creationId xmlns:a16="http://schemas.microsoft.com/office/drawing/2014/main" id="{313731E1-F28C-449A-9A1A-145120802BE3}"/>
              </a:ext>
            </a:extLst>
          </p:cNvPr>
          <p:cNvSpPr>
            <a:spLocks/>
          </p:cNvSpPr>
          <p:nvPr/>
        </p:nvSpPr>
        <p:spPr bwMode="auto">
          <a:xfrm>
            <a:off x="2677783" y="4728598"/>
            <a:ext cx="1857693" cy="751317"/>
          </a:xfrm>
          <a:custGeom>
            <a:avLst/>
            <a:gdLst>
              <a:gd name="T0" fmla="*/ 0 w 758"/>
              <a:gd name="T1" fmla="*/ 294 h 300"/>
              <a:gd name="T2" fmla="*/ 130 w 758"/>
              <a:gd name="T3" fmla="*/ 300 h 300"/>
              <a:gd name="T4" fmla="*/ 758 w 758"/>
              <a:gd name="T5" fmla="*/ 0 h 300"/>
              <a:gd name="T6" fmla="*/ 130 w 758"/>
              <a:gd name="T7" fmla="*/ 0 h 300"/>
              <a:gd name="T8" fmla="*/ 0 w 758"/>
              <a:gd name="T9" fmla="*/ 294 h 300"/>
            </a:gdLst>
            <a:ahLst/>
            <a:cxnLst>
              <a:cxn ang="0">
                <a:pos x="T0" y="T1"/>
              </a:cxn>
              <a:cxn ang="0">
                <a:pos x="T2" y="T3"/>
              </a:cxn>
              <a:cxn ang="0">
                <a:pos x="T4" y="T5"/>
              </a:cxn>
              <a:cxn ang="0">
                <a:pos x="T6" y="T7"/>
              </a:cxn>
              <a:cxn ang="0">
                <a:pos x="T8" y="T9"/>
              </a:cxn>
            </a:cxnLst>
            <a:rect l="0" t="0" r="r" b="b"/>
            <a:pathLst>
              <a:path w="758" h="300">
                <a:moveTo>
                  <a:pt x="0" y="294"/>
                </a:moveTo>
                <a:cubicBezTo>
                  <a:pt x="43" y="298"/>
                  <a:pt x="86" y="300"/>
                  <a:pt x="130" y="300"/>
                </a:cubicBezTo>
                <a:cubicBezTo>
                  <a:pt x="477" y="300"/>
                  <a:pt x="758" y="165"/>
                  <a:pt x="758" y="0"/>
                </a:cubicBezTo>
                <a:cubicBezTo>
                  <a:pt x="130" y="0"/>
                  <a:pt x="130" y="0"/>
                  <a:pt x="130" y="0"/>
                </a:cubicBezTo>
                <a:lnTo>
                  <a:pt x="0" y="29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23" name="Freeform 14">
            <a:extLst>
              <a:ext uri="{FF2B5EF4-FFF2-40B4-BE49-F238E27FC236}">
                <a16:creationId xmlns:a16="http://schemas.microsoft.com/office/drawing/2014/main" id="{3AA9D291-14E7-4817-8945-7E990D511136}"/>
              </a:ext>
            </a:extLst>
          </p:cNvPr>
          <p:cNvSpPr>
            <a:spLocks/>
          </p:cNvSpPr>
          <p:nvPr/>
        </p:nvSpPr>
        <p:spPr bwMode="auto">
          <a:xfrm>
            <a:off x="3001232" y="4106816"/>
            <a:ext cx="1571683" cy="651032"/>
          </a:xfrm>
          <a:custGeom>
            <a:avLst/>
            <a:gdLst>
              <a:gd name="T0" fmla="*/ 956 w 956"/>
              <a:gd name="T1" fmla="*/ 0 h 396"/>
              <a:gd name="T2" fmla="*/ 956 w 956"/>
              <a:gd name="T3" fmla="*/ 0 h 396"/>
              <a:gd name="T4" fmla="*/ 0 w 956"/>
              <a:gd name="T5" fmla="*/ 0 h 396"/>
              <a:gd name="T6" fmla="*/ 0 w 956"/>
              <a:gd name="T7" fmla="*/ 396 h 396"/>
              <a:gd name="T8" fmla="*/ 956 w 956"/>
              <a:gd name="T9" fmla="*/ 396 h 396"/>
              <a:gd name="T10" fmla="*/ 956 w 956"/>
              <a:gd name="T11" fmla="*/ 0 h 396"/>
            </a:gdLst>
            <a:ahLst/>
            <a:cxnLst>
              <a:cxn ang="0">
                <a:pos x="T0" y="T1"/>
              </a:cxn>
              <a:cxn ang="0">
                <a:pos x="T2" y="T3"/>
              </a:cxn>
              <a:cxn ang="0">
                <a:pos x="T4" y="T5"/>
              </a:cxn>
              <a:cxn ang="0">
                <a:pos x="T6" y="T7"/>
              </a:cxn>
              <a:cxn ang="0">
                <a:pos x="T8" y="T9"/>
              </a:cxn>
              <a:cxn ang="0">
                <a:pos x="T10" y="T11"/>
              </a:cxn>
            </a:cxnLst>
            <a:rect l="0" t="0" r="r" b="b"/>
            <a:pathLst>
              <a:path w="956" h="396">
                <a:moveTo>
                  <a:pt x="956" y="0"/>
                </a:moveTo>
                <a:lnTo>
                  <a:pt x="956" y="0"/>
                </a:lnTo>
                <a:lnTo>
                  <a:pt x="0" y="0"/>
                </a:lnTo>
                <a:lnTo>
                  <a:pt x="0" y="396"/>
                </a:lnTo>
                <a:lnTo>
                  <a:pt x="956" y="396"/>
                </a:lnTo>
                <a:lnTo>
                  <a:pt x="9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24" name="Freeform 15">
            <a:extLst>
              <a:ext uri="{FF2B5EF4-FFF2-40B4-BE49-F238E27FC236}">
                <a16:creationId xmlns:a16="http://schemas.microsoft.com/office/drawing/2014/main" id="{05964975-725A-4631-90E3-A83C6AA3ED7C}"/>
              </a:ext>
            </a:extLst>
          </p:cNvPr>
          <p:cNvSpPr>
            <a:spLocks/>
          </p:cNvSpPr>
          <p:nvPr/>
        </p:nvSpPr>
        <p:spPr bwMode="auto">
          <a:xfrm>
            <a:off x="2677982" y="2145063"/>
            <a:ext cx="325515" cy="1387553"/>
          </a:xfrm>
          <a:custGeom>
            <a:avLst/>
            <a:gdLst>
              <a:gd name="T0" fmla="*/ 198 w 198"/>
              <a:gd name="T1" fmla="*/ 0 h 844"/>
              <a:gd name="T2" fmla="*/ 0 w 198"/>
              <a:gd name="T3" fmla="*/ 448 h 844"/>
              <a:gd name="T4" fmla="*/ 0 w 198"/>
              <a:gd name="T5" fmla="*/ 844 h 844"/>
              <a:gd name="T6" fmla="*/ 198 w 198"/>
              <a:gd name="T7" fmla="*/ 395 h 844"/>
              <a:gd name="T8" fmla="*/ 198 w 198"/>
              <a:gd name="T9" fmla="*/ 0 h 844"/>
              <a:gd name="T10" fmla="*/ 198 w 198"/>
              <a:gd name="T11" fmla="*/ 0 h 844"/>
            </a:gdLst>
            <a:ahLst/>
            <a:cxnLst>
              <a:cxn ang="0">
                <a:pos x="T0" y="T1"/>
              </a:cxn>
              <a:cxn ang="0">
                <a:pos x="T2" y="T3"/>
              </a:cxn>
              <a:cxn ang="0">
                <a:pos x="T4" y="T5"/>
              </a:cxn>
              <a:cxn ang="0">
                <a:pos x="T6" y="T7"/>
              </a:cxn>
              <a:cxn ang="0">
                <a:pos x="T8" y="T9"/>
              </a:cxn>
              <a:cxn ang="0">
                <a:pos x="T10" y="T11"/>
              </a:cxn>
            </a:cxnLst>
            <a:rect l="0" t="0" r="r" b="b"/>
            <a:pathLst>
              <a:path w="198" h="844">
                <a:moveTo>
                  <a:pt x="198" y="0"/>
                </a:moveTo>
                <a:lnTo>
                  <a:pt x="0" y="448"/>
                </a:lnTo>
                <a:lnTo>
                  <a:pt x="0" y="844"/>
                </a:lnTo>
                <a:lnTo>
                  <a:pt x="198" y="395"/>
                </a:lnTo>
                <a:lnTo>
                  <a:pt x="198" y="0"/>
                </a:lnTo>
                <a:lnTo>
                  <a:pt x="198" y="0"/>
                </a:lnTo>
                <a:close/>
              </a:path>
            </a:pathLst>
          </a:custGeom>
          <a:solidFill>
            <a:schemeClr val="tx1">
              <a:lumMod val="75000"/>
            </a:schemeClr>
          </a:solidFill>
          <a:ln>
            <a:noFill/>
          </a:ln>
          <a:effectLst>
            <a:outerShdw blurRad="660400" dist="2540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solidFill>
                <a:schemeClr val="accent2"/>
              </a:solidFill>
            </a:endParaRPr>
          </a:p>
        </p:txBody>
      </p:sp>
      <p:sp>
        <p:nvSpPr>
          <p:cNvPr id="25" name="Freeform 16">
            <a:extLst>
              <a:ext uri="{FF2B5EF4-FFF2-40B4-BE49-F238E27FC236}">
                <a16:creationId xmlns:a16="http://schemas.microsoft.com/office/drawing/2014/main" id="{E2AF757D-C9DF-43CF-B2B2-00DA0B402CE2}"/>
              </a:ext>
            </a:extLst>
          </p:cNvPr>
          <p:cNvSpPr>
            <a:spLocks/>
          </p:cNvSpPr>
          <p:nvPr/>
        </p:nvSpPr>
        <p:spPr bwMode="auto">
          <a:xfrm>
            <a:off x="2677982" y="2786836"/>
            <a:ext cx="325515" cy="1384265"/>
          </a:xfrm>
          <a:custGeom>
            <a:avLst/>
            <a:gdLst>
              <a:gd name="T0" fmla="*/ 198 w 198"/>
              <a:gd name="T1" fmla="*/ 0 h 842"/>
              <a:gd name="T2" fmla="*/ 0 w 198"/>
              <a:gd name="T3" fmla="*/ 449 h 842"/>
              <a:gd name="T4" fmla="*/ 0 w 198"/>
              <a:gd name="T5" fmla="*/ 842 h 842"/>
              <a:gd name="T6" fmla="*/ 198 w 198"/>
              <a:gd name="T7" fmla="*/ 394 h 842"/>
              <a:gd name="T8" fmla="*/ 198 w 198"/>
              <a:gd name="T9" fmla="*/ 0 h 842"/>
              <a:gd name="T10" fmla="*/ 198 w 198"/>
              <a:gd name="T11" fmla="*/ 0 h 842"/>
            </a:gdLst>
            <a:ahLst/>
            <a:cxnLst>
              <a:cxn ang="0">
                <a:pos x="T0" y="T1"/>
              </a:cxn>
              <a:cxn ang="0">
                <a:pos x="T2" y="T3"/>
              </a:cxn>
              <a:cxn ang="0">
                <a:pos x="T4" y="T5"/>
              </a:cxn>
              <a:cxn ang="0">
                <a:pos x="T6" y="T7"/>
              </a:cxn>
              <a:cxn ang="0">
                <a:pos x="T8" y="T9"/>
              </a:cxn>
              <a:cxn ang="0">
                <a:pos x="T10" y="T11"/>
              </a:cxn>
            </a:cxnLst>
            <a:rect l="0" t="0" r="r" b="b"/>
            <a:pathLst>
              <a:path w="198" h="842">
                <a:moveTo>
                  <a:pt x="198" y="0"/>
                </a:moveTo>
                <a:lnTo>
                  <a:pt x="0" y="449"/>
                </a:lnTo>
                <a:lnTo>
                  <a:pt x="0" y="842"/>
                </a:lnTo>
                <a:lnTo>
                  <a:pt x="198" y="394"/>
                </a:lnTo>
                <a:lnTo>
                  <a:pt x="198" y="0"/>
                </a:lnTo>
                <a:lnTo>
                  <a:pt x="198" y="0"/>
                </a:lnTo>
                <a:close/>
              </a:path>
            </a:pathLst>
          </a:custGeom>
          <a:solidFill>
            <a:schemeClr val="tx1">
              <a:lumMod val="75000"/>
            </a:schemeClr>
          </a:solidFill>
          <a:ln>
            <a:noFill/>
          </a:ln>
          <a:effectLst>
            <a:outerShdw blurRad="660400" dist="2540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26" name="Freeform 17">
            <a:extLst>
              <a:ext uri="{FF2B5EF4-FFF2-40B4-BE49-F238E27FC236}">
                <a16:creationId xmlns:a16="http://schemas.microsoft.com/office/drawing/2014/main" id="{7FC40B7C-AA39-4817-BCAC-A91C027A9CF7}"/>
              </a:ext>
            </a:extLst>
          </p:cNvPr>
          <p:cNvSpPr>
            <a:spLocks/>
          </p:cNvSpPr>
          <p:nvPr/>
        </p:nvSpPr>
        <p:spPr bwMode="auto">
          <a:xfrm>
            <a:off x="2677982" y="3432310"/>
            <a:ext cx="325515" cy="1385910"/>
          </a:xfrm>
          <a:custGeom>
            <a:avLst/>
            <a:gdLst>
              <a:gd name="T0" fmla="*/ 198 w 198"/>
              <a:gd name="T1" fmla="*/ 0 h 843"/>
              <a:gd name="T2" fmla="*/ 0 w 198"/>
              <a:gd name="T3" fmla="*/ 448 h 843"/>
              <a:gd name="T4" fmla="*/ 0 w 198"/>
              <a:gd name="T5" fmla="*/ 843 h 843"/>
              <a:gd name="T6" fmla="*/ 198 w 198"/>
              <a:gd name="T7" fmla="*/ 395 h 843"/>
              <a:gd name="T8" fmla="*/ 198 w 198"/>
              <a:gd name="T9" fmla="*/ 0 h 843"/>
              <a:gd name="T10" fmla="*/ 198 w 198"/>
              <a:gd name="T11" fmla="*/ 0 h 843"/>
            </a:gdLst>
            <a:ahLst/>
            <a:cxnLst>
              <a:cxn ang="0">
                <a:pos x="T0" y="T1"/>
              </a:cxn>
              <a:cxn ang="0">
                <a:pos x="T2" y="T3"/>
              </a:cxn>
              <a:cxn ang="0">
                <a:pos x="T4" y="T5"/>
              </a:cxn>
              <a:cxn ang="0">
                <a:pos x="T6" y="T7"/>
              </a:cxn>
              <a:cxn ang="0">
                <a:pos x="T8" y="T9"/>
              </a:cxn>
              <a:cxn ang="0">
                <a:pos x="T10" y="T11"/>
              </a:cxn>
            </a:cxnLst>
            <a:rect l="0" t="0" r="r" b="b"/>
            <a:pathLst>
              <a:path w="198" h="843">
                <a:moveTo>
                  <a:pt x="198" y="0"/>
                </a:moveTo>
                <a:lnTo>
                  <a:pt x="0" y="448"/>
                </a:lnTo>
                <a:lnTo>
                  <a:pt x="0" y="843"/>
                </a:lnTo>
                <a:lnTo>
                  <a:pt x="198" y="395"/>
                </a:lnTo>
                <a:lnTo>
                  <a:pt x="198" y="0"/>
                </a:lnTo>
                <a:lnTo>
                  <a:pt x="198" y="0"/>
                </a:lnTo>
                <a:close/>
              </a:path>
            </a:pathLst>
          </a:custGeom>
          <a:solidFill>
            <a:schemeClr val="tx1">
              <a:lumMod val="75000"/>
            </a:schemeClr>
          </a:solidFill>
          <a:ln>
            <a:noFill/>
          </a:ln>
          <a:effectLst>
            <a:outerShdw blurRad="660400" dist="2540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dirty="0"/>
          </a:p>
        </p:txBody>
      </p:sp>
      <p:sp>
        <p:nvSpPr>
          <p:cNvPr id="27" name="Freeform 18">
            <a:extLst>
              <a:ext uri="{FF2B5EF4-FFF2-40B4-BE49-F238E27FC236}">
                <a16:creationId xmlns:a16="http://schemas.microsoft.com/office/drawing/2014/main" id="{BA3B4A6B-73BE-440C-8673-614976F20C50}"/>
              </a:ext>
            </a:extLst>
          </p:cNvPr>
          <p:cNvSpPr>
            <a:spLocks/>
          </p:cNvSpPr>
          <p:nvPr/>
        </p:nvSpPr>
        <p:spPr bwMode="auto">
          <a:xfrm>
            <a:off x="2677982" y="4080011"/>
            <a:ext cx="325515" cy="1387553"/>
          </a:xfrm>
          <a:custGeom>
            <a:avLst/>
            <a:gdLst>
              <a:gd name="T0" fmla="*/ 198 w 198"/>
              <a:gd name="T1" fmla="*/ 0 h 844"/>
              <a:gd name="T2" fmla="*/ 0 w 198"/>
              <a:gd name="T3" fmla="*/ 448 h 844"/>
              <a:gd name="T4" fmla="*/ 0 w 198"/>
              <a:gd name="T5" fmla="*/ 844 h 844"/>
              <a:gd name="T6" fmla="*/ 198 w 198"/>
              <a:gd name="T7" fmla="*/ 396 h 844"/>
              <a:gd name="T8" fmla="*/ 198 w 198"/>
              <a:gd name="T9" fmla="*/ 0 h 844"/>
            </a:gdLst>
            <a:ahLst/>
            <a:cxnLst>
              <a:cxn ang="0">
                <a:pos x="T0" y="T1"/>
              </a:cxn>
              <a:cxn ang="0">
                <a:pos x="T2" y="T3"/>
              </a:cxn>
              <a:cxn ang="0">
                <a:pos x="T4" y="T5"/>
              </a:cxn>
              <a:cxn ang="0">
                <a:pos x="T6" y="T7"/>
              </a:cxn>
              <a:cxn ang="0">
                <a:pos x="T8" y="T9"/>
              </a:cxn>
            </a:cxnLst>
            <a:rect l="0" t="0" r="r" b="b"/>
            <a:pathLst>
              <a:path w="198" h="844">
                <a:moveTo>
                  <a:pt x="198" y="0"/>
                </a:moveTo>
                <a:lnTo>
                  <a:pt x="0" y="448"/>
                </a:lnTo>
                <a:lnTo>
                  <a:pt x="0" y="844"/>
                </a:lnTo>
                <a:lnTo>
                  <a:pt x="198" y="396"/>
                </a:lnTo>
                <a:lnTo>
                  <a:pt x="198" y="0"/>
                </a:lnTo>
                <a:close/>
              </a:path>
            </a:pathLst>
          </a:custGeom>
          <a:solidFill>
            <a:schemeClr val="tx1">
              <a:lumMod val="75000"/>
            </a:schemeClr>
          </a:solidFill>
          <a:ln>
            <a:noFill/>
          </a:ln>
          <a:effectLst>
            <a:outerShdw blurRad="660400" dist="2540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dirty="0"/>
          </a:p>
        </p:txBody>
      </p:sp>
      <p:sp>
        <p:nvSpPr>
          <p:cNvPr id="28" name="Freeform: Shape 27">
            <a:extLst>
              <a:ext uri="{FF2B5EF4-FFF2-40B4-BE49-F238E27FC236}">
                <a16:creationId xmlns:a16="http://schemas.microsoft.com/office/drawing/2014/main" id="{23906B59-BBB7-47FB-B319-972E9D5D128D}"/>
              </a:ext>
            </a:extLst>
          </p:cNvPr>
          <p:cNvSpPr>
            <a:spLocks/>
          </p:cNvSpPr>
          <p:nvPr/>
        </p:nvSpPr>
        <p:spPr bwMode="auto">
          <a:xfrm>
            <a:off x="3003698" y="2146186"/>
            <a:ext cx="3138434" cy="791643"/>
          </a:xfrm>
          <a:custGeom>
            <a:avLst/>
            <a:gdLst>
              <a:gd name="connsiteX0" fmla="*/ 0 w 2190407"/>
              <a:gd name="connsiteY0" fmla="*/ 0 h 454388"/>
              <a:gd name="connsiteX1" fmla="*/ 1096925 w 2190407"/>
              <a:gd name="connsiteY1" fmla="*/ 0 h 454388"/>
              <a:gd name="connsiteX2" fmla="*/ 1096925 w 2190407"/>
              <a:gd name="connsiteY2" fmla="*/ 1160 h 454388"/>
              <a:gd name="connsiteX3" fmla="*/ 2006821 w 2190407"/>
              <a:gd name="connsiteY3" fmla="*/ 1160 h 454388"/>
              <a:gd name="connsiteX4" fmla="*/ 2190407 w 2190407"/>
              <a:gd name="connsiteY4" fmla="*/ 228348 h 454388"/>
              <a:gd name="connsiteX5" fmla="*/ 2006821 w 2190407"/>
              <a:gd name="connsiteY5" fmla="*/ 454388 h 454388"/>
              <a:gd name="connsiteX6" fmla="*/ 1096924 w 2190407"/>
              <a:gd name="connsiteY6" fmla="*/ 454388 h 454388"/>
              <a:gd name="connsiteX7" fmla="*/ 1096924 w 2190407"/>
              <a:gd name="connsiteY7" fmla="*/ 454375 h 454388"/>
              <a:gd name="connsiteX8" fmla="*/ 0 w 2190407"/>
              <a:gd name="connsiteY8" fmla="*/ 454375 h 45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407" h="454388">
                <a:moveTo>
                  <a:pt x="0" y="0"/>
                </a:moveTo>
                <a:lnTo>
                  <a:pt x="1096925" y="0"/>
                </a:lnTo>
                <a:lnTo>
                  <a:pt x="1096925" y="1160"/>
                </a:lnTo>
                <a:lnTo>
                  <a:pt x="2006821" y="1160"/>
                </a:lnTo>
                <a:lnTo>
                  <a:pt x="2190407" y="228348"/>
                </a:lnTo>
                <a:lnTo>
                  <a:pt x="2006821" y="454388"/>
                </a:lnTo>
                <a:lnTo>
                  <a:pt x="1096924" y="454388"/>
                </a:lnTo>
                <a:lnTo>
                  <a:pt x="1096924" y="454375"/>
                </a:lnTo>
                <a:lnTo>
                  <a:pt x="0" y="454375"/>
                </a:lnTo>
                <a:close/>
              </a:path>
            </a:pathLst>
          </a:custGeom>
          <a:solidFill>
            <a:schemeClr val="tx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dirty="0">
              <a:solidFill>
                <a:schemeClr val="bg1"/>
              </a:solidFill>
            </a:endParaRPr>
          </a:p>
        </p:txBody>
      </p:sp>
      <p:sp>
        <p:nvSpPr>
          <p:cNvPr id="29" name="Freeform: Shape 28">
            <a:extLst>
              <a:ext uri="{FF2B5EF4-FFF2-40B4-BE49-F238E27FC236}">
                <a16:creationId xmlns:a16="http://schemas.microsoft.com/office/drawing/2014/main" id="{9FD7C52D-17A9-4235-BEA2-01C5551DE3C2}"/>
              </a:ext>
            </a:extLst>
          </p:cNvPr>
          <p:cNvSpPr>
            <a:spLocks/>
          </p:cNvSpPr>
          <p:nvPr/>
        </p:nvSpPr>
        <p:spPr bwMode="auto">
          <a:xfrm>
            <a:off x="3001232" y="3048865"/>
            <a:ext cx="3138434" cy="802710"/>
          </a:xfrm>
          <a:custGeom>
            <a:avLst/>
            <a:gdLst>
              <a:gd name="connsiteX0" fmla="*/ 0 w 2190407"/>
              <a:gd name="connsiteY0" fmla="*/ 0 h 454388"/>
              <a:gd name="connsiteX1" fmla="*/ 1096925 w 2190407"/>
              <a:gd name="connsiteY1" fmla="*/ 0 h 454388"/>
              <a:gd name="connsiteX2" fmla="*/ 1096925 w 2190407"/>
              <a:gd name="connsiteY2" fmla="*/ 1160 h 454388"/>
              <a:gd name="connsiteX3" fmla="*/ 2006821 w 2190407"/>
              <a:gd name="connsiteY3" fmla="*/ 1160 h 454388"/>
              <a:gd name="connsiteX4" fmla="*/ 2190407 w 2190407"/>
              <a:gd name="connsiteY4" fmla="*/ 228348 h 454388"/>
              <a:gd name="connsiteX5" fmla="*/ 2006821 w 2190407"/>
              <a:gd name="connsiteY5" fmla="*/ 454388 h 454388"/>
              <a:gd name="connsiteX6" fmla="*/ 1096924 w 2190407"/>
              <a:gd name="connsiteY6" fmla="*/ 454388 h 454388"/>
              <a:gd name="connsiteX7" fmla="*/ 1096924 w 2190407"/>
              <a:gd name="connsiteY7" fmla="*/ 454375 h 454388"/>
              <a:gd name="connsiteX8" fmla="*/ 0 w 2190407"/>
              <a:gd name="connsiteY8" fmla="*/ 454375 h 45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407" h="454388">
                <a:moveTo>
                  <a:pt x="0" y="0"/>
                </a:moveTo>
                <a:lnTo>
                  <a:pt x="1096925" y="0"/>
                </a:lnTo>
                <a:lnTo>
                  <a:pt x="1096925" y="1160"/>
                </a:lnTo>
                <a:lnTo>
                  <a:pt x="2006821" y="1160"/>
                </a:lnTo>
                <a:lnTo>
                  <a:pt x="2190407" y="228348"/>
                </a:lnTo>
                <a:lnTo>
                  <a:pt x="2006821" y="454388"/>
                </a:lnTo>
                <a:lnTo>
                  <a:pt x="1096924" y="454388"/>
                </a:lnTo>
                <a:lnTo>
                  <a:pt x="1096924" y="454375"/>
                </a:lnTo>
                <a:lnTo>
                  <a:pt x="0" y="454375"/>
                </a:lnTo>
                <a:close/>
              </a:path>
            </a:pathLst>
          </a:custGeom>
          <a:solidFill>
            <a:schemeClr val="accent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30" name="Freeform: Shape 29">
            <a:extLst>
              <a:ext uri="{FF2B5EF4-FFF2-40B4-BE49-F238E27FC236}">
                <a16:creationId xmlns:a16="http://schemas.microsoft.com/office/drawing/2014/main" id="{A4E62AC6-B5E1-4792-8119-1DF14DF5AD62}"/>
              </a:ext>
            </a:extLst>
          </p:cNvPr>
          <p:cNvSpPr>
            <a:spLocks/>
          </p:cNvSpPr>
          <p:nvPr/>
        </p:nvSpPr>
        <p:spPr bwMode="auto">
          <a:xfrm>
            <a:off x="3001231" y="3942772"/>
            <a:ext cx="3138435" cy="734713"/>
          </a:xfrm>
          <a:custGeom>
            <a:avLst/>
            <a:gdLst>
              <a:gd name="connsiteX0" fmla="*/ 0 w 2190408"/>
              <a:gd name="connsiteY0" fmla="*/ 0 h 454375"/>
              <a:gd name="connsiteX1" fmla="*/ 1096925 w 2190408"/>
              <a:gd name="connsiteY1" fmla="*/ 0 h 454375"/>
              <a:gd name="connsiteX2" fmla="*/ 2006822 w 2190408"/>
              <a:gd name="connsiteY2" fmla="*/ 0 h 454375"/>
              <a:gd name="connsiteX3" fmla="*/ 2190408 w 2190408"/>
              <a:gd name="connsiteY3" fmla="*/ 227188 h 454375"/>
              <a:gd name="connsiteX4" fmla="*/ 2006822 w 2190408"/>
              <a:gd name="connsiteY4" fmla="*/ 453228 h 454375"/>
              <a:gd name="connsiteX5" fmla="*/ 1096925 w 2190408"/>
              <a:gd name="connsiteY5" fmla="*/ 453228 h 454375"/>
              <a:gd name="connsiteX6" fmla="*/ 1096925 w 2190408"/>
              <a:gd name="connsiteY6" fmla="*/ 454375 h 454375"/>
              <a:gd name="connsiteX7" fmla="*/ 0 w 2190408"/>
              <a:gd name="connsiteY7" fmla="*/ 454375 h 45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408" h="454375">
                <a:moveTo>
                  <a:pt x="0" y="0"/>
                </a:moveTo>
                <a:lnTo>
                  <a:pt x="1096925" y="0"/>
                </a:lnTo>
                <a:lnTo>
                  <a:pt x="2006822" y="0"/>
                </a:lnTo>
                <a:lnTo>
                  <a:pt x="2190408" y="227188"/>
                </a:lnTo>
                <a:lnTo>
                  <a:pt x="2006822" y="453228"/>
                </a:lnTo>
                <a:lnTo>
                  <a:pt x="1096925" y="453228"/>
                </a:lnTo>
                <a:lnTo>
                  <a:pt x="1096925" y="454375"/>
                </a:lnTo>
                <a:lnTo>
                  <a:pt x="0" y="454375"/>
                </a:lnTo>
                <a:close/>
              </a:path>
            </a:pathLst>
          </a:custGeom>
          <a:solidFill>
            <a:schemeClr val="tx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US" sz="3200"/>
          </a:p>
        </p:txBody>
      </p:sp>
      <p:sp>
        <p:nvSpPr>
          <p:cNvPr id="31" name="TextBox 28">
            <a:extLst>
              <a:ext uri="{FF2B5EF4-FFF2-40B4-BE49-F238E27FC236}">
                <a16:creationId xmlns:a16="http://schemas.microsoft.com/office/drawing/2014/main" id="{FC5E5490-17F7-494A-81B5-EDB0F60FEBA4}"/>
              </a:ext>
            </a:extLst>
          </p:cNvPr>
          <p:cNvSpPr txBox="1">
            <a:spLocks noChangeArrowheads="1"/>
          </p:cNvSpPr>
          <p:nvPr/>
        </p:nvSpPr>
        <p:spPr bwMode="auto">
          <a:xfrm>
            <a:off x="3818360" y="2485751"/>
            <a:ext cx="1851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eaLnBrk="1" hangingPunct="1"/>
            <a:r>
              <a:rPr lang="en-US" alt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altLang="en-US" b="1" dirty="0">
                <a:solidFill>
                  <a:schemeClr val="bg1"/>
                </a:solidFill>
                <a:latin typeface="Times New Roman" panose="02020603050405020304" pitchFamily="18" charset="0"/>
                <a:ea typeface="Lato" panose="020F0502020204030203" pitchFamily="34" charset="0"/>
                <a:cs typeface="Times New Roman" panose="02020603050405020304" pitchFamily="18" charset="0"/>
              </a:rPr>
              <a:t>Dashboard</a:t>
            </a:r>
          </a:p>
        </p:txBody>
      </p:sp>
      <p:sp>
        <p:nvSpPr>
          <p:cNvPr id="32" name="7 CuadroTexto">
            <a:extLst>
              <a:ext uri="{FF2B5EF4-FFF2-40B4-BE49-F238E27FC236}">
                <a16:creationId xmlns:a16="http://schemas.microsoft.com/office/drawing/2014/main" id="{8D8E53D6-2063-4DFD-8293-CED75C9FBA54}"/>
              </a:ext>
            </a:extLst>
          </p:cNvPr>
          <p:cNvSpPr txBox="1">
            <a:spLocks noChangeArrowheads="1"/>
          </p:cNvSpPr>
          <p:nvPr/>
        </p:nvSpPr>
        <p:spPr bwMode="auto">
          <a:xfrm>
            <a:off x="6710007" y="2345193"/>
            <a:ext cx="4005104" cy="60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nSpc>
                <a:spcPct val="150000"/>
              </a:lnSpc>
            </a:pPr>
            <a:r>
              <a:rPr lang="en-US" altLang="en-US" sz="1400" dirty="0">
                <a:latin typeface="Times New Roman" panose="02020603050405020304" pitchFamily="18" charset="0"/>
                <a:ea typeface="Lato" panose="020F0502020204030203" pitchFamily="34" charset="0"/>
                <a:cs typeface="Times New Roman" panose="02020603050405020304" pitchFamily="18" charset="0"/>
              </a:rPr>
              <a:t>It displays the graphs and pie chart of the server and project data</a:t>
            </a:r>
          </a:p>
        </p:txBody>
      </p:sp>
      <p:sp>
        <p:nvSpPr>
          <p:cNvPr id="33" name="TextBox 28">
            <a:extLst>
              <a:ext uri="{FF2B5EF4-FFF2-40B4-BE49-F238E27FC236}">
                <a16:creationId xmlns:a16="http://schemas.microsoft.com/office/drawing/2014/main" id="{D345B807-3AEB-4A36-856D-EA6E935FD7FA}"/>
              </a:ext>
            </a:extLst>
          </p:cNvPr>
          <p:cNvSpPr txBox="1">
            <a:spLocks noChangeArrowheads="1"/>
          </p:cNvSpPr>
          <p:nvPr/>
        </p:nvSpPr>
        <p:spPr bwMode="auto">
          <a:xfrm>
            <a:off x="3807583" y="3265744"/>
            <a:ext cx="1851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eaLnBrk="1" hangingPunct="1"/>
            <a:r>
              <a:rPr lang="en-US" altLang="en-US" sz="1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altLang="en-US" sz="2000" b="1" dirty="0">
                <a:solidFill>
                  <a:schemeClr val="tx2">
                    <a:lumMod val="75000"/>
                    <a:lumOff val="25000"/>
                  </a:schemeClr>
                </a:solidFill>
                <a:latin typeface="Times New Roman" panose="02020603050405020304" pitchFamily="18" charset="0"/>
                <a:ea typeface="Lato" panose="020F0502020204030203" pitchFamily="34" charset="0"/>
                <a:cs typeface="Times New Roman" panose="02020603050405020304" pitchFamily="18" charset="0"/>
              </a:rPr>
              <a:t>server</a:t>
            </a:r>
          </a:p>
        </p:txBody>
      </p:sp>
      <p:sp>
        <p:nvSpPr>
          <p:cNvPr id="34" name="TextBox 28">
            <a:extLst>
              <a:ext uri="{FF2B5EF4-FFF2-40B4-BE49-F238E27FC236}">
                <a16:creationId xmlns:a16="http://schemas.microsoft.com/office/drawing/2014/main" id="{6E8A4C04-A01B-476A-A875-5FEA8EFC703A}"/>
              </a:ext>
            </a:extLst>
          </p:cNvPr>
          <p:cNvSpPr txBox="1">
            <a:spLocks noChangeArrowheads="1"/>
          </p:cNvSpPr>
          <p:nvPr/>
        </p:nvSpPr>
        <p:spPr bwMode="auto">
          <a:xfrm>
            <a:off x="3818360" y="4162279"/>
            <a:ext cx="2277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eaLnBrk="1" hangingPunct="1"/>
            <a:r>
              <a:rPr lang="en-US" altLang="en-US" sz="1400" b="1" dirty="0">
                <a:solidFill>
                  <a:schemeClr val="bg1"/>
                </a:solidFill>
                <a:latin typeface="Times New Roman" panose="02020603050405020304" pitchFamily="18" charset="0"/>
                <a:ea typeface="Lato" panose="020F0502020204030203" pitchFamily="34" charset="0"/>
                <a:cs typeface="Times New Roman" panose="02020603050405020304" pitchFamily="18" charset="0"/>
              </a:rPr>
              <a:t>   </a:t>
            </a:r>
            <a:r>
              <a:rPr lang="en-US" altLang="en-US" b="1" dirty="0">
                <a:solidFill>
                  <a:schemeClr val="bg1"/>
                </a:solidFill>
                <a:latin typeface="Times New Roman" panose="02020603050405020304" pitchFamily="18" charset="0"/>
                <a:ea typeface="Lato" panose="020F0502020204030203" pitchFamily="34" charset="0"/>
                <a:cs typeface="Times New Roman" panose="02020603050405020304" pitchFamily="18" charset="0"/>
              </a:rPr>
              <a:t>Project</a:t>
            </a:r>
          </a:p>
        </p:txBody>
      </p:sp>
      <p:sp>
        <p:nvSpPr>
          <p:cNvPr id="35" name="7 CuadroTexto">
            <a:extLst>
              <a:ext uri="{FF2B5EF4-FFF2-40B4-BE49-F238E27FC236}">
                <a16:creationId xmlns:a16="http://schemas.microsoft.com/office/drawing/2014/main" id="{E7BDB3B4-0102-4245-AD24-E53CC29EC14D}"/>
              </a:ext>
            </a:extLst>
          </p:cNvPr>
          <p:cNvSpPr txBox="1">
            <a:spLocks noChangeArrowheads="1"/>
          </p:cNvSpPr>
          <p:nvPr/>
        </p:nvSpPr>
        <p:spPr bwMode="auto">
          <a:xfrm>
            <a:off x="6699698" y="3308397"/>
            <a:ext cx="4005104" cy="28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nSpc>
                <a:spcPct val="150000"/>
              </a:lnSpc>
            </a:pPr>
            <a:r>
              <a:rPr lang="en-US" altLang="en-US" sz="1400" dirty="0">
                <a:latin typeface="Times New Roman" panose="02020603050405020304" pitchFamily="18" charset="0"/>
                <a:ea typeface="Lato" panose="020F0502020204030203" pitchFamily="34" charset="0"/>
                <a:cs typeface="Times New Roman" panose="02020603050405020304" pitchFamily="18" charset="0"/>
              </a:rPr>
              <a:t>Complete details of servers used in Technical Hub</a:t>
            </a:r>
          </a:p>
        </p:txBody>
      </p:sp>
      <p:sp>
        <p:nvSpPr>
          <p:cNvPr id="36" name="7 CuadroTexto">
            <a:extLst>
              <a:ext uri="{FF2B5EF4-FFF2-40B4-BE49-F238E27FC236}">
                <a16:creationId xmlns:a16="http://schemas.microsoft.com/office/drawing/2014/main" id="{AF829D4B-F4D5-4662-83FB-4D613F24237B}"/>
              </a:ext>
            </a:extLst>
          </p:cNvPr>
          <p:cNvSpPr txBox="1">
            <a:spLocks noChangeArrowheads="1"/>
          </p:cNvSpPr>
          <p:nvPr/>
        </p:nvSpPr>
        <p:spPr bwMode="auto">
          <a:xfrm>
            <a:off x="6699698" y="3986382"/>
            <a:ext cx="4098001" cy="60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nSpc>
                <a:spcPct val="150000"/>
              </a:lnSpc>
            </a:pPr>
            <a:r>
              <a:rPr lang="en-US" altLang="en-US" sz="1400" dirty="0">
                <a:latin typeface="Times New Roman" panose="02020603050405020304" pitchFamily="18" charset="0"/>
                <a:ea typeface="Lato" panose="020F0502020204030203" pitchFamily="34" charset="0"/>
                <a:cs typeface="Times New Roman" panose="02020603050405020304" pitchFamily="18" charset="0"/>
              </a:rPr>
              <a:t>Showing the project list and developers data in Technical Hub</a:t>
            </a:r>
          </a:p>
        </p:txBody>
      </p:sp>
    </p:spTree>
    <p:extLst>
      <p:ext uri="{BB962C8B-B14F-4D97-AF65-F5344CB8AC3E}">
        <p14:creationId xmlns:p14="http://schemas.microsoft.com/office/powerpoint/2010/main" val="249071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CE0F-BC01-8768-200A-8808093CD5F6}"/>
              </a:ext>
            </a:extLst>
          </p:cNvPr>
          <p:cNvSpPr>
            <a:spLocks noGrp="1"/>
          </p:cNvSpPr>
          <p:nvPr>
            <p:ph type="title"/>
          </p:nvPr>
        </p:nvSpPr>
        <p:spPr>
          <a:xfrm>
            <a:off x="913795" y="609600"/>
            <a:ext cx="10353762" cy="568751"/>
          </a:xfrm>
        </p:spPr>
        <p:txBody>
          <a:bodyPr>
            <a:normAutofit/>
          </a:bodyPr>
          <a:lstStyle/>
          <a:p>
            <a:r>
              <a:rPr lang="en-US" sz="1800" dirty="0">
                <a:solidFill>
                  <a:schemeClr val="tx1"/>
                </a:solidFill>
              </a:rPr>
              <a:t>ABOUT PROJECT</a:t>
            </a:r>
          </a:p>
        </p:txBody>
      </p:sp>
      <p:sp>
        <p:nvSpPr>
          <p:cNvPr id="3" name="Content Placeholder 2">
            <a:extLst>
              <a:ext uri="{FF2B5EF4-FFF2-40B4-BE49-F238E27FC236}">
                <a16:creationId xmlns:a16="http://schemas.microsoft.com/office/drawing/2014/main" id="{12212B26-D7E4-16C4-7F8C-51CDBCF6C9D7}"/>
              </a:ext>
            </a:extLst>
          </p:cNvPr>
          <p:cNvSpPr>
            <a:spLocks noGrp="1"/>
          </p:cNvSpPr>
          <p:nvPr>
            <p:ph idx="1"/>
          </p:nvPr>
        </p:nvSpPr>
        <p:spPr>
          <a:xfrm>
            <a:off x="913795" y="1185695"/>
            <a:ext cx="10353762" cy="5337653"/>
          </a:xfrm>
        </p:spPr>
        <p:txBody>
          <a:bodyPr>
            <a:normAutofit fontScale="92500" lnSpcReduction="20000"/>
          </a:bodyPr>
          <a:lstStyle/>
          <a:p>
            <a:pPr marL="36900" indent="0">
              <a:buNone/>
            </a:pPr>
            <a:r>
              <a:rPr lang="en-US" b="1" dirty="0"/>
              <a:t>a. Project introduction</a:t>
            </a:r>
          </a:p>
          <a:p>
            <a:pPr marL="342900" marR="397510" lvl="0" indent="-342900" algn="just">
              <a:lnSpc>
                <a:spcPct val="115000"/>
              </a:lnSpc>
              <a:spcBef>
                <a:spcPts val="40"/>
              </a:spcBef>
              <a:spcAft>
                <a:spcPts val="0"/>
              </a:spcAft>
              <a:buFont typeface="Symbol" panose="05050102010706020507" pitchFamily="18" charset="2"/>
              <a:buChar char=""/>
              <a:tabLst>
                <a:tab pos="603250" algn="l"/>
              </a:tabLst>
            </a:pPr>
            <a:r>
              <a:rPr lang="en-US" sz="1800" b="1" spc="0" dirty="0">
                <a:effectLst/>
                <a:latin typeface="Times New Roman" panose="02020603050405020304" pitchFamily="18" charset="0"/>
                <a:ea typeface="Symbol" panose="05050102010706020507" pitchFamily="18" charset="2"/>
                <a:cs typeface="Symbol" panose="05050102010706020507" pitchFamily="18" charset="2"/>
              </a:rPr>
              <a:t>In the fast-paced landscape of modern IT operations, effective management of servers and projects is paramount to organizational success. The Server and Project Portfolio Management project aims to address this need by providing a unified platform for overseeing and optimizing both server infrastructure and project portfolios.</a:t>
            </a:r>
          </a:p>
          <a:p>
            <a:pPr marL="342900" marR="398780" lvl="0" indent="-342900" algn="just">
              <a:lnSpc>
                <a:spcPct val="115000"/>
              </a:lnSpc>
              <a:spcBef>
                <a:spcPts val="15"/>
              </a:spcBef>
              <a:spcAft>
                <a:spcPts val="0"/>
              </a:spcAft>
              <a:buFont typeface="Symbol" panose="05050102010706020507" pitchFamily="18" charset="2"/>
              <a:buChar char=""/>
              <a:tabLst>
                <a:tab pos="603250" algn="l"/>
              </a:tabLst>
            </a:pPr>
            <a:r>
              <a:rPr lang="en-US" sz="1800" spc="0" dirty="0">
                <a:effectLst/>
                <a:latin typeface="Times New Roman" panose="02020603050405020304" pitchFamily="18" charset="0"/>
                <a:ea typeface="Symbol" panose="05050102010706020507" pitchFamily="18" charset="2"/>
                <a:cs typeface="Symbol" panose="05050102010706020507" pitchFamily="18" charset="2"/>
              </a:rPr>
              <a:t>Utilizing cutting-edge technologies such as </a:t>
            </a:r>
            <a:r>
              <a:rPr lang="en-US" sz="1800" b="1" spc="0" dirty="0">
                <a:effectLst/>
                <a:latin typeface="Times New Roman" panose="02020603050405020304" pitchFamily="18" charset="0"/>
                <a:ea typeface="Symbol" panose="05050102010706020507" pitchFamily="18" charset="2"/>
                <a:cs typeface="Symbol" panose="05050102010706020507" pitchFamily="18" charset="2"/>
              </a:rPr>
              <a:t>React Native</a:t>
            </a:r>
            <a:r>
              <a:rPr lang="en-US" sz="1800" spc="0" dirty="0">
                <a:effectLst/>
                <a:latin typeface="Times New Roman" panose="02020603050405020304" pitchFamily="18" charset="0"/>
                <a:ea typeface="Symbol" panose="05050102010706020507" pitchFamily="18" charset="2"/>
                <a:cs typeface="Symbol" panose="05050102010706020507" pitchFamily="18" charset="2"/>
              </a:rPr>
              <a:t> for the front end and </a:t>
            </a:r>
            <a:r>
              <a:rPr lang="en-US" sz="1800" b="1" spc="0" dirty="0">
                <a:effectLst/>
                <a:latin typeface="Times New Roman" panose="02020603050405020304" pitchFamily="18" charset="0"/>
                <a:ea typeface="Symbol" panose="05050102010706020507" pitchFamily="18" charset="2"/>
                <a:cs typeface="Symbol" panose="05050102010706020507" pitchFamily="18" charset="2"/>
              </a:rPr>
              <a:t>MongoDB</a:t>
            </a:r>
            <a:r>
              <a:rPr lang="en-US" sz="1800" spc="0" dirty="0">
                <a:effectLst/>
                <a:latin typeface="Times New Roman" panose="02020603050405020304" pitchFamily="18" charset="0"/>
                <a:ea typeface="Symbol" panose="05050102010706020507" pitchFamily="18" charset="2"/>
                <a:cs typeface="Symbol" panose="05050102010706020507" pitchFamily="18" charset="2"/>
              </a:rPr>
              <a:t> for backend data storage, this project offers a robust and scalable solution. The React Native framework ensures a seamless user experience with its cross-platform capabilities and intuitive interface design. Meanwhile, MongoDB, a powerful NoSQL database, provides flexibility and performance in storing and retrieving critical server configurations and project details.</a:t>
            </a:r>
          </a:p>
          <a:p>
            <a:pPr marL="342900" marR="398780" lvl="0" indent="-342900" algn="just">
              <a:lnSpc>
                <a:spcPct val="115000"/>
              </a:lnSpc>
              <a:spcBef>
                <a:spcPts val="15"/>
              </a:spcBef>
              <a:spcAft>
                <a:spcPts val="0"/>
              </a:spcAft>
              <a:buFont typeface="Symbol" panose="05050102010706020507" pitchFamily="18" charset="2"/>
              <a:buChar char=""/>
              <a:tabLst>
                <a:tab pos="603250" algn="l"/>
              </a:tabLst>
            </a:pPr>
            <a:r>
              <a:rPr lang="en-US" sz="1800" spc="0" dirty="0">
                <a:effectLst/>
                <a:latin typeface="Times New Roman" panose="02020603050405020304" pitchFamily="18" charset="0"/>
                <a:ea typeface="Symbol" panose="05050102010706020507" pitchFamily="18" charset="2"/>
                <a:cs typeface="Symbol" panose="05050102010706020507" pitchFamily="18" charset="2"/>
              </a:rPr>
              <a:t>Through this integrated platform, users gain comprehensive visibility into their server assets and ongoing projects. Features include real-time monitoring of server statuses, streamlined project management functionalities, and centralized documentation of project timelines and milestones. By consolidating these aspects into a single application, the project aims to enhance operational efficiency, facilitate informed decision-making, and promote collaboration across teams.</a:t>
            </a:r>
          </a:p>
          <a:p>
            <a:pPr marL="342900" marR="398780" lvl="0" indent="-342900" algn="just">
              <a:lnSpc>
                <a:spcPct val="115000"/>
              </a:lnSpc>
              <a:spcBef>
                <a:spcPts val="15"/>
              </a:spcBef>
              <a:spcAft>
                <a:spcPts val="0"/>
              </a:spcAft>
              <a:buFont typeface="Symbol" panose="05050102010706020507" pitchFamily="18" charset="2"/>
              <a:buChar char=""/>
              <a:tabLst>
                <a:tab pos="603250" algn="l"/>
              </a:tabLst>
            </a:pPr>
            <a:r>
              <a:rPr lang="en-US" sz="1800" b="1" spc="0" dirty="0">
                <a:effectLst/>
                <a:latin typeface="Times New Roman" panose="02020603050405020304" pitchFamily="18" charset="0"/>
                <a:ea typeface="Symbol" panose="05050102010706020507" pitchFamily="18" charset="2"/>
                <a:cs typeface="Symbol" panose="05050102010706020507" pitchFamily="18" charset="2"/>
              </a:rPr>
              <a:t>Server and Project Portfolio Management</a:t>
            </a:r>
            <a:r>
              <a:rPr lang="en-US" sz="1800" spc="0" dirty="0">
                <a:effectLst/>
                <a:latin typeface="Times New Roman" panose="02020603050405020304" pitchFamily="18" charset="0"/>
                <a:ea typeface="Symbol" panose="05050102010706020507" pitchFamily="18" charset="2"/>
                <a:cs typeface="Symbol" panose="05050102010706020507" pitchFamily="18" charset="2"/>
              </a:rPr>
              <a:t> represents a commitment to leveraging technology for optimizing IT infrastructure and project workflows. It empowers organizations to streamline operations, reduce overhead costs associated with server management, and improve overall project delivery timelines. Join us on this journey as we redefine how enterprises manage their technological resources and project initiatives in the digital age.</a:t>
            </a:r>
          </a:p>
          <a:p>
            <a:endParaRPr lang="en-US" dirty="0"/>
          </a:p>
        </p:txBody>
      </p:sp>
    </p:spTree>
    <p:extLst>
      <p:ext uri="{BB962C8B-B14F-4D97-AF65-F5344CB8AC3E}">
        <p14:creationId xmlns:p14="http://schemas.microsoft.com/office/powerpoint/2010/main" val="221364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A89B-ED9A-A95D-AC70-02E5E5064211}"/>
              </a:ext>
            </a:extLst>
          </p:cNvPr>
          <p:cNvSpPr>
            <a:spLocks noGrp="1"/>
          </p:cNvSpPr>
          <p:nvPr>
            <p:ph type="title"/>
          </p:nvPr>
        </p:nvSpPr>
        <p:spPr>
          <a:xfrm flipV="1">
            <a:off x="913795" y="537328"/>
            <a:ext cx="10353762" cy="7227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10C73D0-BEB6-3633-03CB-A06002BF6CE4}"/>
              </a:ext>
            </a:extLst>
          </p:cNvPr>
          <p:cNvSpPr>
            <a:spLocks noGrp="1"/>
          </p:cNvSpPr>
          <p:nvPr>
            <p:ph idx="1"/>
          </p:nvPr>
        </p:nvSpPr>
        <p:spPr>
          <a:xfrm>
            <a:off x="919119" y="770915"/>
            <a:ext cx="10353762" cy="5549757"/>
          </a:xfrm>
        </p:spPr>
        <p:txBody>
          <a:bodyPr>
            <a:normAutofit/>
          </a:bodyPr>
          <a:lstStyle/>
          <a:p>
            <a:pPr marL="457200" marR="0" lvl="1" indent="0" algn="just">
              <a:spcBef>
                <a:spcPts val="5"/>
              </a:spcBef>
              <a:spcAft>
                <a:spcPts val="0"/>
              </a:spcAft>
              <a:buNone/>
              <a:tabLst>
                <a:tab pos="958215" algn="l"/>
              </a:tabLst>
            </a:pPr>
            <a:r>
              <a:rPr lang="en-US" sz="1600" b="1" dirty="0">
                <a:solidFill>
                  <a:schemeClr val="tx1"/>
                </a:solidFill>
                <a:effectLst/>
                <a:latin typeface="Times New Roman" panose="02020603050405020304" pitchFamily="18" charset="0"/>
                <a:ea typeface="Times New Roman" panose="02020603050405020304" pitchFamily="18" charset="0"/>
              </a:rPr>
              <a:t>b. Project </a:t>
            </a:r>
            <a:r>
              <a:rPr lang="en-US" sz="1600" b="1" dirty="0" err="1">
                <a:solidFill>
                  <a:schemeClr val="tx1"/>
                </a:solidFill>
                <a:effectLst/>
                <a:latin typeface="Times New Roman" panose="02020603050405020304" pitchFamily="18" charset="0"/>
                <a:ea typeface="Times New Roman" panose="02020603050405020304" pitchFamily="18" charset="0"/>
              </a:rPr>
              <a:t>requirments</a:t>
            </a:r>
            <a:r>
              <a:rPr lang="en-US" sz="1600" b="1" dirty="0">
                <a:solidFill>
                  <a:schemeClr val="tx1"/>
                </a:solidFill>
                <a:effectLst/>
                <a:latin typeface="Times New Roman" panose="02020603050405020304" pitchFamily="18" charset="0"/>
                <a:ea typeface="Times New Roman" panose="02020603050405020304" pitchFamily="18" charset="0"/>
              </a:rPr>
              <a:t>:</a:t>
            </a:r>
          </a:p>
          <a:p>
            <a:pPr marL="457200" marR="0" lvl="1" indent="0" algn="just">
              <a:spcBef>
                <a:spcPts val="5"/>
              </a:spcBef>
              <a:spcAft>
                <a:spcPts val="0"/>
              </a:spcAft>
              <a:buNone/>
              <a:tabLst>
                <a:tab pos="958215" algn="l"/>
              </a:tabLst>
            </a:pPr>
            <a:endParaRPr lang="en-US" sz="1400" b="1" dirty="0">
              <a:solidFill>
                <a:schemeClr val="tx1"/>
              </a:solidFill>
              <a:effectLst/>
              <a:latin typeface="Times New Roman" panose="02020603050405020304" pitchFamily="18" charset="0"/>
              <a:ea typeface="Times New Roman" panose="02020603050405020304" pitchFamily="18" charset="0"/>
            </a:endParaRP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Hardware:</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Processor:  Intel – I3.</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RAM:2 GB.</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Hard Disk: 256 GB.</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Software:</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OS:	Windows / MAC / Linux.</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JAVA:JDK Version (16,17,20).</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Database:	MySQL Workbench.</a:t>
            </a:r>
          </a:p>
          <a:p>
            <a:pPr marL="457200" marR="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IDE:	IntelliJ IDEA</a:t>
            </a:r>
          </a:p>
          <a:p>
            <a:pPr marL="457200" marR="0" lvl="1" indent="0" algn="just">
              <a:spcBef>
                <a:spcPts val="5"/>
              </a:spcBef>
              <a:spcAft>
                <a:spcPts val="0"/>
              </a:spcAft>
              <a:buNone/>
              <a:tabLst>
                <a:tab pos="958215" algn="l"/>
              </a:tabLst>
            </a:pPr>
            <a:endParaRPr lang="en-US" sz="1400" b="1" dirty="0">
              <a:solidFill>
                <a:schemeClr val="tx1"/>
              </a:solidFill>
              <a:effectLst/>
              <a:latin typeface="Times New Roman" panose="02020603050405020304" pitchFamily="18" charset="0"/>
              <a:ea typeface="Times New Roman" panose="02020603050405020304" pitchFamily="18" charset="0"/>
            </a:endParaRPr>
          </a:p>
          <a:p>
            <a:pPr marL="457200" marR="0" lvl="1" indent="0" algn="just">
              <a:spcBef>
                <a:spcPts val="5"/>
              </a:spcBef>
              <a:spcAft>
                <a:spcPts val="0"/>
              </a:spcAft>
              <a:buNone/>
              <a:tabLst>
                <a:tab pos="958215" algn="l"/>
              </a:tabLst>
            </a:pPr>
            <a:r>
              <a:rPr lang="en-US" sz="1600" b="1" dirty="0">
                <a:solidFill>
                  <a:schemeClr val="tx1"/>
                </a:solidFill>
                <a:effectLst/>
                <a:latin typeface="Times New Roman" panose="02020603050405020304" pitchFamily="18" charset="0"/>
                <a:ea typeface="Times New Roman" panose="02020603050405020304" pitchFamily="18" charset="0"/>
              </a:rPr>
              <a:t>c. Project modules:</a:t>
            </a:r>
          </a:p>
          <a:p>
            <a:pPr marL="457200" lvl="1" indent="0" algn="just">
              <a:spcBef>
                <a:spcPts val="5"/>
              </a:spcBef>
              <a:spcAft>
                <a:spcPts val="0"/>
              </a:spcAft>
              <a:buNone/>
              <a:tabLst>
                <a:tab pos="958215" algn="l"/>
              </a:tabLst>
            </a:pPr>
            <a:endParaRPr lang="en-US" sz="1400" b="1" dirty="0">
              <a:solidFill>
                <a:schemeClr val="tx1"/>
              </a:solidFill>
              <a:effectLst/>
              <a:latin typeface="Times New Roman" panose="02020603050405020304" pitchFamily="18" charset="0"/>
              <a:ea typeface="Times New Roman" panose="02020603050405020304" pitchFamily="18" charset="0"/>
            </a:endParaRPr>
          </a:p>
          <a:p>
            <a:pPr marL="457200" lvl="1" indent="0" algn="just">
              <a:spcBef>
                <a:spcPts val="5"/>
              </a:spcBef>
              <a:spcAft>
                <a:spcPts val="0"/>
              </a:spcAft>
              <a:buNone/>
              <a:tabLst>
                <a:tab pos="958215" algn="l"/>
              </a:tabLst>
            </a:pPr>
            <a:r>
              <a:rPr lang="en-US" sz="1400" b="1" dirty="0">
                <a:solidFill>
                  <a:schemeClr val="tx1"/>
                </a:solidFill>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Server-</a:t>
            </a:r>
            <a:r>
              <a:rPr lang="en-US" b="1"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It shows the details of serve</a:t>
            </a:r>
            <a:r>
              <a:rPr lang="en-US" sz="1800" dirty="0">
                <a:effectLst/>
                <a:latin typeface="Times New Roman" panose="02020603050405020304" pitchFamily="18" charset="0"/>
                <a:ea typeface="Times New Roman" panose="02020603050405020304" pitchFamily="18" charset="0"/>
              </a:rPr>
              <a:t>r.</a:t>
            </a:r>
          </a:p>
          <a:p>
            <a:pPr marL="525850" marR="0" indent="0">
              <a:lnSpc>
                <a:spcPct val="115000"/>
              </a:lnSpc>
              <a:spcBef>
                <a:spcPts val="0"/>
              </a:spcBef>
              <a:spcAft>
                <a:spcPts val="0"/>
              </a:spcAft>
              <a:buNone/>
            </a:pPr>
            <a:r>
              <a:rPr lang="en-US" sz="1400" b="1" dirty="0">
                <a:solidFill>
                  <a:schemeClr val="tx1"/>
                </a:solidFill>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 1. Dashboard: </a:t>
            </a:r>
            <a:r>
              <a:rPr lang="en-US" sz="1800" dirty="0">
                <a:effectLst/>
                <a:latin typeface="Times New Roman" panose="02020603050405020304" pitchFamily="18" charset="0"/>
                <a:ea typeface="Times New Roman" panose="02020603050405020304" pitchFamily="18" charset="0"/>
              </a:rPr>
              <a:t>It displays the pie charts.</a:t>
            </a:r>
          </a:p>
          <a:p>
            <a:pPr marL="525850" marR="0" indent="0">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2.ListOfServers: </a:t>
            </a:r>
            <a:r>
              <a:rPr lang="en-US" sz="1800" dirty="0">
                <a:effectLst/>
                <a:latin typeface="Times New Roman" panose="02020603050405020304" pitchFamily="18" charset="0"/>
                <a:ea typeface="Times New Roman" panose="02020603050405020304" pitchFamily="18" charset="0"/>
              </a:rPr>
              <a:t>It displays the list of servers in cards.</a:t>
            </a:r>
          </a:p>
          <a:p>
            <a:pPr marL="1060450" marR="0" indent="0">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*ADDSERVER: </a:t>
            </a:r>
            <a:r>
              <a:rPr lang="en-US" sz="1800" dirty="0">
                <a:effectLst/>
                <a:latin typeface="Times New Roman" panose="02020603050405020304" pitchFamily="18" charset="0"/>
                <a:ea typeface="Times New Roman" panose="02020603050405020304" pitchFamily="18" charset="0"/>
              </a:rPr>
              <a:t>To add the new Server.</a:t>
            </a: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*Actions:         </a:t>
            </a:r>
          </a:p>
          <a:p>
            <a:pPr marL="1060450" marR="0" indent="0">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1.Edit: It changes the existing data.                                    </a:t>
            </a:r>
            <a:endParaRPr lang="en-US" sz="18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2.Delete: clearing the existing data.</a:t>
            </a:r>
            <a:endParaRPr lang="en-US" sz="18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endParaRPr lang="en-US" sz="1400" b="1" dirty="0">
              <a:solidFill>
                <a:schemeClr val="tx1"/>
              </a:solidFill>
              <a:effectLst/>
              <a:latin typeface="Times New Roman" panose="02020603050405020304" pitchFamily="18" charset="0"/>
              <a:ea typeface="Times New Roman" panose="02020603050405020304" pitchFamily="18" charset="0"/>
            </a:endParaRPr>
          </a:p>
          <a:p>
            <a:pPr marL="457200" marR="0" lvl="1" indent="0" algn="just">
              <a:spcBef>
                <a:spcPts val="5"/>
              </a:spcBef>
              <a:spcAft>
                <a:spcPts val="0"/>
              </a:spcAft>
              <a:buNone/>
              <a:tabLst>
                <a:tab pos="958215" algn="l"/>
              </a:tabLst>
            </a:pPr>
            <a:endParaRPr lang="en-US" sz="1400" b="1" dirty="0">
              <a:solidFill>
                <a:schemeClr val="tx1"/>
              </a:solidFill>
              <a:effectLst/>
              <a:latin typeface="Times New Roman" panose="02020603050405020304" pitchFamily="18" charset="0"/>
              <a:ea typeface="Times New Roman" panose="02020603050405020304" pitchFamily="18" charset="0"/>
            </a:endParaRPr>
          </a:p>
          <a:p>
            <a:pPr marL="457200" marR="0" lvl="1" indent="0" algn="just">
              <a:spcBef>
                <a:spcPts val="5"/>
              </a:spcBef>
              <a:spcAft>
                <a:spcPts val="0"/>
              </a:spcAft>
              <a:buNone/>
              <a:tabLst>
                <a:tab pos="958215" algn="l"/>
              </a:tabLst>
            </a:pPr>
            <a:endParaRPr lang="en-US" sz="14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4157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902F-AAD2-DF9E-A875-294A70859A53}"/>
              </a:ext>
            </a:extLst>
          </p:cNvPr>
          <p:cNvSpPr>
            <a:spLocks noGrp="1"/>
          </p:cNvSpPr>
          <p:nvPr>
            <p:ph type="title"/>
          </p:nvPr>
        </p:nvSpPr>
        <p:spPr>
          <a:xfrm flipV="1">
            <a:off x="913795" y="546755"/>
            <a:ext cx="10353762" cy="62845"/>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99E4F94-BE9D-CD25-2933-1C940543F81A}"/>
              </a:ext>
            </a:extLst>
          </p:cNvPr>
          <p:cNvSpPr>
            <a:spLocks noGrp="1"/>
          </p:cNvSpPr>
          <p:nvPr>
            <p:ph idx="1"/>
          </p:nvPr>
        </p:nvSpPr>
        <p:spPr>
          <a:xfrm>
            <a:off x="913795" y="735293"/>
            <a:ext cx="10353762" cy="5575952"/>
          </a:xfrm>
        </p:spPr>
        <p:txBody>
          <a:bodyPr/>
          <a:lstStyle/>
          <a:p>
            <a:pPr marL="914400" marR="0" lvl="2" indent="0">
              <a:spcBef>
                <a:spcPts val="0"/>
              </a:spcBef>
              <a:spcAft>
                <a:spcPts val="0"/>
              </a:spcAft>
              <a:buNone/>
              <a:tabLst>
                <a:tab pos="1059815" algn="l"/>
              </a:tabLst>
            </a:pPr>
            <a:r>
              <a:rPr lang="en-US" sz="1200" b="1" dirty="0">
                <a:solidFill>
                  <a:schemeClr val="tx1"/>
                </a:solidFill>
                <a:effectLst/>
                <a:latin typeface="Times New Roman" panose="02020603050405020304" pitchFamily="18" charset="0"/>
                <a:ea typeface="Times New Roman" panose="02020603050405020304" pitchFamily="18" charset="0"/>
              </a:rPr>
              <a:t>     </a:t>
            </a:r>
            <a:r>
              <a:rPr lang="en-US" sz="1800" b="1" dirty="0">
                <a:solidFill>
                  <a:schemeClr val="tx1"/>
                </a:solidFill>
                <a:effectLst/>
                <a:latin typeface="Times New Roman" panose="02020603050405020304" pitchFamily="18" charset="0"/>
                <a:ea typeface="Times New Roman" panose="02020603050405020304" pitchFamily="18" charset="0"/>
              </a:rPr>
              <a:t>Projects</a:t>
            </a:r>
            <a:r>
              <a:rPr lang="en-US" sz="1400" b="1" spc="-5" dirty="0">
                <a:solidFill>
                  <a:schemeClr val="tx1"/>
                </a:solidFill>
                <a:effectLst/>
                <a:latin typeface="Times New Roman" panose="02020603050405020304" pitchFamily="18" charset="0"/>
                <a:ea typeface="Times New Roman" panose="02020603050405020304" pitchFamily="18" charset="0"/>
              </a:rPr>
              <a:t> </a:t>
            </a:r>
            <a:r>
              <a:rPr lang="en-US" sz="1400" b="1" dirty="0">
                <a:solidFill>
                  <a:schemeClr val="tx1"/>
                </a:solidFill>
                <a:effectLst/>
                <a:latin typeface="Times New Roman" panose="02020603050405020304" pitchFamily="18" charset="0"/>
                <a:ea typeface="Times New Roman" panose="02020603050405020304" pitchFamily="18" charset="0"/>
              </a:rPr>
              <a:t>–</a:t>
            </a:r>
            <a:r>
              <a:rPr lang="en-US" sz="1400" b="1"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It shows the details of project</a:t>
            </a:r>
            <a:r>
              <a:rPr lang="en-US" sz="1400" spc="-10" dirty="0">
                <a:solidFill>
                  <a:schemeClr val="tx1"/>
                </a:solidFill>
                <a:effectLst/>
                <a:latin typeface="Times New Roman" panose="02020603050405020304" pitchFamily="18" charset="0"/>
                <a:ea typeface="Times New Roman" panose="02020603050405020304" pitchFamily="18" charset="0"/>
              </a:rPr>
              <a:t>.</a:t>
            </a:r>
            <a:endParaRPr lang="en-US" sz="1200" dirty="0">
              <a:solidFill>
                <a:schemeClr val="tx1"/>
              </a:solidFill>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1.ListOfProjects</a:t>
            </a:r>
            <a:r>
              <a:rPr lang="en-US" sz="14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displays the list of projects in table format</a:t>
            </a:r>
            <a:r>
              <a:rPr lang="en-US" sz="14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*ADD Project</a:t>
            </a:r>
            <a:r>
              <a:rPr lang="en-US" sz="14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add the new Project.</a:t>
            </a:r>
            <a:r>
              <a:rPr lang="en-US" sz="1600" b="1"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*Actions</a:t>
            </a:r>
            <a:r>
              <a:rPr lang="en-US" sz="1400" b="1"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200" b="1"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1.Edit</a:t>
            </a:r>
            <a:r>
              <a:rPr lang="en-US" sz="1600" dirty="0">
                <a:effectLst/>
                <a:latin typeface="Times New Roman" panose="02020603050405020304" pitchFamily="18" charset="0"/>
                <a:ea typeface="Times New Roman" panose="02020603050405020304" pitchFamily="18" charset="0"/>
              </a:rPr>
              <a:t>: It changes the existing data.</a:t>
            </a:r>
            <a:r>
              <a:rPr lang="en-US" sz="1600" b="1" dirty="0">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2.Delete: </a:t>
            </a:r>
            <a:r>
              <a:rPr lang="en-US" sz="1600" dirty="0">
                <a:effectLst/>
                <a:latin typeface="Times New Roman" panose="02020603050405020304" pitchFamily="18" charset="0"/>
                <a:ea typeface="Times New Roman" panose="02020603050405020304" pitchFamily="18" charset="0"/>
              </a:rPr>
              <a:t>clearing the existing data.</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2.</a:t>
            </a:r>
            <a:r>
              <a:rPr lang="en-US" sz="1600" b="1" dirty="0">
                <a:effectLst/>
                <a:latin typeface="Times New Roman" panose="02020603050405020304" pitchFamily="18" charset="0"/>
                <a:ea typeface="Times New Roman" panose="02020603050405020304" pitchFamily="18" charset="0"/>
              </a:rPr>
              <a:t>Developers:</a:t>
            </a:r>
            <a:r>
              <a:rPr lang="en-US" sz="1600" dirty="0">
                <a:effectLst/>
                <a:latin typeface="Times New Roman" panose="02020603050405020304" pitchFamily="18" charset="0"/>
                <a:ea typeface="Times New Roman" panose="02020603050405020304" pitchFamily="18" charset="0"/>
              </a:rPr>
              <a:t> It displays the developer details in table format.</a:t>
            </a:r>
            <a:endParaRPr lang="en-US" sz="14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1059815" algn="l"/>
              </a:tabLst>
            </a:pPr>
            <a:r>
              <a:rPr lang="en-US" sz="1200" dirty="0">
                <a:effectLst/>
                <a:latin typeface="Times New Roman" panose="02020603050405020304" pitchFamily="18" charset="0"/>
                <a:ea typeface="Times New Roman" panose="02020603050405020304" pitchFamily="18" charset="0"/>
              </a:rPr>
              <a:t> </a:t>
            </a:r>
            <a:endParaRPr lang="en-US" sz="1200" dirty="0">
              <a:solidFill>
                <a:schemeClr val="tx1"/>
              </a:solidFill>
              <a:effectLst/>
              <a:latin typeface="Times New Roman" panose="02020603050405020304" pitchFamily="18" charset="0"/>
              <a:ea typeface="Times New Roman" panose="02020603050405020304" pitchFamily="18" charset="0"/>
            </a:endParaRPr>
          </a:p>
          <a:p>
            <a:pPr marL="914400" marR="0" lvl="2" indent="0">
              <a:spcBef>
                <a:spcPts val="0"/>
              </a:spcBef>
              <a:spcAft>
                <a:spcPts val="0"/>
              </a:spcAft>
              <a:buNone/>
              <a:tabLst>
                <a:tab pos="1059815" algn="l"/>
              </a:tabLst>
            </a:pPr>
            <a:r>
              <a:rPr lang="en-US" b="1" dirty="0">
                <a:solidFill>
                  <a:schemeClr val="tx1"/>
                </a:solidFill>
                <a:effectLst/>
                <a:latin typeface="Times New Roman" panose="02020603050405020304" pitchFamily="18" charset="0"/>
                <a:ea typeface="Times New Roman" panose="02020603050405020304" pitchFamily="18" charset="0"/>
              </a:rPr>
              <a:t>      Domains-</a:t>
            </a:r>
            <a:r>
              <a:rPr lang="en-US" b="1" spc="-5" dirty="0">
                <a:solidFill>
                  <a:schemeClr val="tx1"/>
                </a:solidFill>
                <a:effectLst/>
                <a:latin typeface="Times New Roman" panose="02020603050405020304" pitchFamily="18" charset="0"/>
                <a:ea typeface="Times New Roman" panose="02020603050405020304" pitchFamily="18" charset="0"/>
              </a:rPr>
              <a:t>  </a:t>
            </a:r>
            <a:endParaRPr lang="en-US" sz="1400" dirty="0">
              <a:solidFill>
                <a:schemeClr val="tx1"/>
              </a:solidFill>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600" b="1" spc="-5" dirty="0">
                <a:solidFill>
                  <a:srgbClr val="292929"/>
                </a:solidFill>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1.ListOfDomains: </a:t>
            </a:r>
            <a:r>
              <a:rPr lang="en-US" sz="1600" dirty="0">
                <a:effectLst/>
                <a:latin typeface="Times New Roman" panose="02020603050405020304" pitchFamily="18" charset="0"/>
                <a:ea typeface="Times New Roman" panose="02020603050405020304" pitchFamily="18" charset="0"/>
              </a:rPr>
              <a:t>It displays the list of domains in table format.</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600" b="1" dirty="0">
                <a:effectLst/>
                <a:latin typeface="Times New Roman" panose="02020603050405020304" pitchFamily="18" charset="0"/>
                <a:ea typeface="Times New Roman" panose="02020603050405020304" pitchFamily="18" charset="0"/>
              </a:rPr>
              <a:t>               *ADD Project: </a:t>
            </a:r>
            <a:r>
              <a:rPr lang="en-US" sz="1600" dirty="0">
                <a:effectLst/>
                <a:latin typeface="Times New Roman" panose="02020603050405020304" pitchFamily="18" charset="0"/>
                <a:ea typeface="Times New Roman" panose="02020603050405020304" pitchFamily="18" charset="0"/>
              </a:rPr>
              <a:t>To add the new Domain.</a:t>
            </a:r>
            <a:r>
              <a:rPr lang="en-US" sz="1400" b="1" dirty="0">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600" b="1" dirty="0">
                <a:effectLst/>
                <a:latin typeface="Times New Roman" panose="02020603050405020304" pitchFamily="18" charset="0"/>
                <a:ea typeface="Times New Roman" panose="02020603050405020304" pitchFamily="18" charset="0"/>
              </a:rPr>
              <a:t>               *Actions:</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1.Edit</a:t>
            </a:r>
            <a:r>
              <a:rPr lang="en-US" sz="1600" dirty="0">
                <a:effectLst/>
                <a:latin typeface="Times New Roman" panose="02020603050405020304" pitchFamily="18" charset="0"/>
                <a:ea typeface="Times New Roman" panose="02020603050405020304" pitchFamily="18" charset="0"/>
              </a:rPr>
              <a:t>: It changes the existing data.</a:t>
            </a:r>
            <a:r>
              <a:rPr lang="en-US" sz="1600" b="1" dirty="0">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marL="1060450" marR="0" indent="0">
              <a:lnSpc>
                <a:spcPct val="115000"/>
              </a:lnSpc>
              <a:spcBef>
                <a:spcPts val="0"/>
              </a:spcBef>
              <a:spcAft>
                <a:spcPts val="0"/>
              </a:spcAft>
              <a:buNone/>
            </a:pPr>
            <a:r>
              <a:rPr lang="en-US" sz="1400" b="1"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2.Delete: </a:t>
            </a:r>
            <a:r>
              <a:rPr lang="en-US" sz="1600" dirty="0">
                <a:effectLst/>
                <a:latin typeface="Times New Roman" panose="02020603050405020304" pitchFamily="18" charset="0"/>
                <a:ea typeface="Times New Roman" panose="02020603050405020304" pitchFamily="18" charset="0"/>
              </a:rPr>
              <a:t>clearing the existing data.</a:t>
            </a:r>
          </a:p>
          <a:p>
            <a:pPr marL="1060450" marR="0" indent="0">
              <a:lnSpc>
                <a:spcPct val="115000"/>
              </a:lnSpc>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marL="1059815" marR="0" indent="0">
              <a:spcBef>
                <a:spcPts val="0"/>
              </a:spcBef>
              <a:spcAft>
                <a:spcPts val="0"/>
              </a:spcAft>
              <a:buNone/>
              <a:tabLst>
                <a:tab pos="1059815" algn="l"/>
              </a:tabLst>
            </a:pPr>
            <a:r>
              <a:rPr lang="en-US" sz="1600" dirty="0">
                <a:solidFill>
                  <a:srgbClr val="292929"/>
                </a:solidFill>
                <a:effectLst/>
                <a:latin typeface="Wingdings" panose="05000000000000000000" pitchFamily="2" charset="2"/>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22194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520F6010-6A2E-47D0-945C-8A093E6A1E29}"/>
              </a:ext>
            </a:extLst>
          </p:cNvPr>
          <p:cNvSpPr txBox="1">
            <a:spLocks noGrp="1"/>
          </p:cNvSpPr>
          <p:nvPr>
            <p:ph type="title"/>
          </p:nvPr>
        </p:nvSpPr>
        <p:spPr>
          <a:xfrm>
            <a:off x="913795" y="812696"/>
            <a:ext cx="10353762" cy="564257"/>
          </a:xfrm>
          <a:prstGeom prst="rect">
            <a:avLst/>
          </a:prstGeom>
          <a:noFill/>
          <a:ln>
            <a:noFill/>
          </a:ln>
        </p:spPr>
        <p:txBody>
          <a:bodyPr wrap="square" lIns="0" tIns="0" rIns="0" bIns="0" rtlCol="0" anchor="ctr" anchorCtr="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nSpc>
                <a:spcPts val="4400"/>
              </a:lnSpc>
            </a:pPr>
            <a:r>
              <a:rPr lang="en-US" sz="4000" dirty="0">
                <a:latin typeface="Times New Roman" panose="02020603050405020304" pitchFamily="18" charset="0"/>
                <a:ea typeface="Source Serif Pro" panose="02040603050405020204" pitchFamily="18" charset="0"/>
                <a:cs typeface="Times New Roman" panose="02020603050405020304" pitchFamily="18" charset="0"/>
              </a:rPr>
              <a:t>Technologies :</a:t>
            </a:r>
          </a:p>
        </p:txBody>
      </p:sp>
      <p:sp>
        <p:nvSpPr>
          <p:cNvPr id="5" name="TextBox 1">
            <a:extLst>
              <a:ext uri="{FF2B5EF4-FFF2-40B4-BE49-F238E27FC236}">
                <a16:creationId xmlns:a16="http://schemas.microsoft.com/office/drawing/2014/main" id="{817171F0-B00B-32E8-1CEF-0DFFCD92AA2B}"/>
              </a:ext>
            </a:extLst>
          </p:cNvPr>
          <p:cNvSpPr txBox="1">
            <a:spLocks noGrp="1"/>
          </p:cNvSpPr>
          <p:nvPr>
            <p:ph idx="1"/>
          </p:nvPr>
        </p:nvSpPr>
        <p:spPr>
          <a:xfrm>
            <a:off x="913795" y="1732449"/>
            <a:ext cx="10353762" cy="3536353"/>
          </a:xfrm>
          <a:prstGeom prst="rect">
            <a:avLst/>
          </a:prstGeom>
          <a:noFill/>
        </p:spPr>
        <p:txBody>
          <a:bodyPr wrap="square" rtlCol="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Frontend: </a:t>
            </a:r>
            <a:r>
              <a:rPr lang="en-US" dirty="0">
                <a:latin typeface="Times New Roman" panose="02020603050405020304" pitchFamily="18" charset="0"/>
                <a:cs typeface="Times New Roman" panose="02020603050405020304" pitchFamily="18" charset="0"/>
              </a:rPr>
              <a:t>Certainly! Think of the frontend as the face of a website or </a:t>
            </a:r>
            <a:r>
              <a:rPr lang="en-US" dirty="0" err="1">
                <a:latin typeface="Times New Roman" panose="02020603050405020304" pitchFamily="18" charset="0"/>
                <a:cs typeface="Times New Roman" panose="02020603050405020304" pitchFamily="18" charset="0"/>
              </a:rPr>
              <a:t>app.Its</a:t>
            </a:r>
            <a:r>
              <a:rPr lang="en-US" dirty="0">
                <a:latin typeface="Times New Roman" panose="02020603050405020304" pitchFamily="18" charset="0"/>
                <a:cs typeface="Times New Roman" panose="02020603050405020304" pitchFamily="18" charset="0"/>
              </a:rPr>
              <a:t> what you see and interact with on your screen-the button you click, the text you read, and the images you view. The front end is usually accessed by a client, and the back end forms the core of the application where all the business logic is applied. (</a:t>
            </a:r>
            <a:r>
              <a:rPr lang="en-US" b="1" dirty="0">
                <a:latin typeface="Times New Roman" panose="02020603050405020304" pitchFamily="18" charset="0"/>
                <a:cs typeface="Times New Roman" panose="02020603050405020304" pitchFamily="18" charset="0"/>
              </a:rPr>
              <a:t>React </a:t>
            </a:r>
            <a:r>
              <a:rPr lang="en-US" b="1" dirty="0" err="1">
                <a:latin typeface="Times New Roman" panose="02020603050405020304" pitchFamily="18" charset="0"/>
                <a:cs typeface="Times New Roman" panose="02020603050405020304" pitchFamily="18" charset="0"/>
              </a:rPr>
              <a:t>js</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Backend: </a:t>
            </a:r>
            <a:r>
              <a:rPr lang="en-US" dirty="0">
                <a:latin typeface="Times New Roman" panose="02020603050405020304" pitchFamily="18" charset="0"/>
                <a:cs typeface="Times New Roman" panose="02020603050405020304" pitchFamily="18" charset="0"/>
              </a:rPr>
              <a:t>Back-end development means working on server-side software, which focuses on everything you can't see on a website. Back-end developers ensure the website performs correctly, focusing on databases, back-end logic, application programming interface (APIs), architecture, and servers.(</a:t>
            </a:r>
            <a:r>
              <a:rPr lang="en-US" b="1" dirty="0">
                <a:latin typeface="Times New Roman" panose="02020603050405020304" pitchFamily="18" charset="0"/>
                <a:cs typeface="Times New Roman" panose="02020603050405020304" pitchFamily="18" charset="0"/>
              </a:rPr>
              <a:t>Nodejs, MongoDB</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Cloud: </a:t>
            </a:r>
            <a:r>
              <a:rPr lang="en-US" dirty="0">
                <a:latin typeface="Times New Roman" panose="02020603050405020304" pitchFamily="18" charset="0"/>
                <a:cs typeface="Times New Roman" panose="02020603050405020304" pitchFamily="18" charset="0"/>
              </a:rPr>
              <a:t>Cloud computing refers to the delivery of computing services such as  servers, storage, databases, networking, software, and more over the Internet .  Users can access these services on-demand and pay as you go .(</a:t>
            </a:r>
            <a:r>
              <a:rPr lang="en-US" b="1" dirty="0">
                <a:latin typeface="Times New Roman" panose="02020603050405020304" pitchFamily="18" charset="0"/>
                <a:cs typeface="Times New Roman" panose="02020603050405020304" pitchFamily="18" charset="0"/>
              </a:rPr>
              <a:t>Microsoft Azure</a:t>
            </a:r>
            <a:r>
              <a:rPr lang="en-US" dirty="0">
                <a:latin typeface="Times New Roman" panose="02020603050405020304" pitchFamily="18" charset="0"/>
                <a:cs typeface="Times New Roman" panose="02020603050405020304" pitchFamily="18" charset="0"/>
              </a:rPr>
              <a:t>)</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96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07DB7-2FBD-B4E2-35AF-BAA329BFE6C7}"/>
              </a:ext>
            </a:extLst>
          </p:cNvPr>
          <p:cNvSpPr>
            <a:spLocks noGrp="1"/>
          </p:cNvSpPr>
          <p:nvPr>
            <p:ph idx="1"/>
          </p:nvPr>
        </p:nvSpPr>
        <p:spPr>
          <a:xfrm>
            <a:off x="913795" y="1279947"/>
            <a:ext cx="10353762" cy="5017158"/>
          </a:xfrm>
        </p:spPr>
        <p:txBody>
          <a:bodyPr>
            <a:normAutofit fontScale="85000" lnSpcReduction="10000"/>
          </a:bodyPr>
          <a:lstStyle/>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Server management includes implementing security measures such as regular updates, and access controls.</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It involves monitoring server performance, identifying bottlenecks.</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It allows for scalability, enabling resources to be added or removed dynamically based on changing demands.</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PPM ensures that projects are selected, prioritized, and executed in alignment with the strategic objectives of the organization.</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Reduces the manual work and by that we can identify that which are under maintenance and which are working properly.</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Server project portfolio management helps in centralizing project information for easy access and organization.</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It enables real-time updates and collaboration among team members, enhancing project efficiency.</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system provides detailed insights and analytics for informed decision-making and resource allocation.</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It offers a comprehensive view of all projects, allowing for prioritization and alignment with strategic goals.</a:t>
            </a:r>
          </a:p>
          <a:p>
            <a:pPr marL="285750" indent="-285750">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Server project portfolio management streamlines communication and enhances transparency across the project lifecycle.</a:t>
            </a:r>
          </a:p>
          <a:p>
            <a:endParaRPr lang="en-US" dirty="0"/>
          </a:p>
        </p:txBody>
      </p:sp>
      <p:sp>
        <p:nvSpPr>
          <p:cNvPr id="4" name="TextBox 2">
            <a:extLst>
              <a:ext uri="{FF2B5EF4-FFF2-40B4-BE49-F238E27FC236}">
                <a16:creationId xmlns:a16="http://schemas.microsoft.com/office/drawing/2014/main" id="{51F24A73-986D-BA63-B0DC-8BE3454ACF5A}"/>
              </a:ext>
            </a:extLst>
          </p:cNvPr>
          <p:cNvSpPr txBox="1">
            <a:spLocks noGrp="1"/>
          </p:cNvSpPr>
          <p:nvPr>
            <p:ph type="title"/>
          </p:nvPr>
        </p:nvSpPr>
        <p:spPr>
          <a:xfrm>
            <a:off x="913795" y="633615"/>
            <a:ext cx="10353675" cy="646331"/>
          </a:xfrm>
          <a:prstGeom prst="rect">
            <a:avLst/>
          </a:prstGeom>
          <a:noFill/>
        </p:spPr>
        <p:txBody>
          <a:bodyPr wrap="square" rtlCol="0">
            <a:spAutoFit/>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sz="3600" b="1" dirty="0">
                <a:latin typeface="Times New Roman" panose="02020603050405020304" pitchFamily="18" charset="0"/>
                <a:cs typeface="Times New Roman" panose="02020603050405020304" pitchFamily="18" charset="0"/>
              </a:rPr>
              <a:t>Advantages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07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1D926B9-70F0-DC2F-3E5B-566519D23433}"/>
              </a:ext>
            </a:extLst>
          </p:cNvPr>
          <p:cNvSpPr>
            <a:spLocks noGrp="1"/>
          </p:cNvSpPr>
          <p:nvPr>
            <p:ph type="title"/>
          </p:nvPr>
        </p:nvSpPr>
        <p:spPr>
          <a:xfrm>
            <a:off x="913795" y="233680"/>
            <a:ext cx="3706889" cy="579120"/>
          </a:xfrm>
        </p:spPr>
        <p:txBody>
          <a:bodyPr/>
          <a:lstStyle/>
          <a:p>
            <a:r>
              <a:rPr lang="en-US" dirty="0"/>
              <a:t>Where It Can Be Useful:</a:t>
            </a:r>
          </a:p>
        </p:txBody>
      </p:sp>
      <p:sp>
        <p:nvSpPr>
          <p:cNvPr id="22" name="Content Placeholder 21">
            <a:extLst>
              <a:ext uri="{FF2B5EF4-FFF2-40B4-BE49-F238E27FC236}">
                <a16:creationId xmlns:a16="http://schemas.microsoft.com/office/drawing/2014/main" id="{054F7816-3EE8-263C-DC63-473FB3FF825F}"/>
              </a:ext>
            </a:extLst>
          </p:cNvPr>
          <p:cNvSpPr>
            <a:spLocks noGrp="1"/>
          </p:cNvSpPr>
          <p:nvPr>
            <p:ph idx="1"/>
          </p:nvPr>
        </p:nvSpPr>
        <p:spPr>
          <a:xfrm>
            <a:off x="5169506" y="717479"/>
            <a:ext cx="5896672" cy="7424562"/>
          </a:xfrm>
        </p:spPr>
        <p:txBody>
          <a:bodyPr/>
          <a:lstStyle/>
          <a:p>
            <a:pPr>
              <a:buFont typeface="Wingdings" panose="05000000000000000000" pitchFamily="2" charset="2"/>
              <a:buChar char="q"/>
            </a:pPr>
            <a:r>
              <a:rPr lang="en-US" b="1" dirty="0"/>
              <a:t>Corporate Project Management Offices (PMOs):</a:t>
            </a:r>
            <a:r>
              <a:rPr lang="en-US" dirty="0"/>
              <a:t> </a:t>
            </a:r>
          </a:p>
          <a:p>
            <a:pPr marL="36900" indent="0">
              <a:buNone/>
            </a:pPr>
            <a:r>
              <a:rPr lang="en-US" dirty="0"/>
              <a:t>To manage multiple projects efficiently, track progress, allocate resources, and ensure alignment with organizational goals.</a:t>
            </a:r>
          </a:p>
          <a:p>
            <a:pPr marL="36900" indent="0">
              <a:buNone/>
            </a:pPr>
            <a:endParaRPr lang="en-US" dirty="0"/>
          </a:p>
          <a:p>
            <a:pPr marL="36900" indent="0">
              <a:buNone/>
            </a:pPr>
            <a:endParaRPr lang="en-US" dirty="0"/>
          </a:p>
          <a:p>
            <a:pPr marL="36900" indent="0">
              <a:buNone/>
            </a:pPr>
            <a:endParaRPr lang="en-US" dirty="0"/>
          </a:p>
          <a:p>
            <a:pPr marL="36900" indent="0">
              <a:buNone/>
            </a:pPr>
            <a:endParaRPr lang="en-US" dirty="0"/>
          </a:p>
          <a:p>
            <a:pPr>
              <a:buFont typeface="Wingdings" panose="05000000000000000000" pitchFamily="2" charset="2"/>
              <a:buChar char="q"/>
            </a:pPr>
            <a:endParaRPr lang="en-US" b="1" dirty="0"/>
          </a:p>
          <a:p>
            <a:pPr>
              <a:buFont typeface="Wingdings" panose="05000000000000000000" pitchFamily="2" charset="2"/>
              <a:buChar char="q"/>
            </a:pPr>
            <a:r>
              <a:rPr lang="en-US" b="1" dirty="0"/>
              <a:t>Construction Companies:</a:t>
            </a:r>
            <a:r>
              <a:rPr lang="en-US" dirty="0"/>
              <a:t> </a:t>
            </a:r>
          </a:p>
          <a:p>
            <a:pPr marL="36900" indent="0">
              <a:buNone/>
            </a:pPr>
            <a:r>
              <a:rPr lang="en-US" dirty="0"/>
              <a:t>For managing construction projects, tracking milestones, and ensuring compliance with safety and regulatory standards.</a:t>
            </a:r>
          </a:p>
        </p:txBody>
      </p:sp>
      <p:sp>
        <p:nvSpPr>
          <p:cNvPr id="23" name="Text Placeholder 22">
            <a:extLst>
              <a:ext uri="{FF2B5EF4-FFF2-40B4-BE49-F238E27FC236}">
                <a16:creationId xmlns:a16="http://schemas.microsoft.com/office/drawing/2014/main" id="{7D8043DC-404A-F88C-8C9C-95D711DAD352}"/>
              </a:ext>
            </a:extLst>
          </p:cNvPr>
          <p:cNvSpPr>
            <a:spLocks noGrp="1"/>
          </p:cNvSpPr>
          <p:nvPr>
            <p:ph type="body" sz="half" idx="2"/>
          </p:nvPr>
        </p:nvSpPr>
        <p:spPr>
          <a:xfrm>
            <a:off x="913795" y="1414022"/>
            <a:ext cx="4308868" cy="4834378"/>
          </a:xfrm>
        </p:spPr>
        <p:txBody>
          <a:bodyPr/>
          <a:lstStyle/>
          <a:p>
            <a:endParaRPr lang="en-US" dirty="0"/>
          </a:p>
          <a:p>
            <a:endParaRPr lang="en-US" dirty="0"/>
          </a:p>
          <a:p>
            <a:endParaRPr lang="en-US" dirty="0"/>
          </a:p>
          <a:p>
            <a:pPr marL="285750" indent="-285750" algn="l">
              <a:buFont typeface="Wingdings" panose="05000000000000000000" pitchFamily="2" charset="2"/>
              <a:buChar char="q"/>
            </a:pPr>
            <a:endParaRPr lang="en-US" sz="1800" b="1" dirty="0"/>
          </a:p>
          <a:p>
            <a:pPr marL="285750" indent="-285750" algn="l">
              <a:buFont typeface="Wingdings" panose="05000000000000000000" pitchFamily="2" charset="2"/>
              <a:buChar char="q"/>
            </a:pPr>
            <a:r>
              <a:rPr lang="en-US" sz="1800" b="1" dirty="0"/>
              <a:t>IT Departments:</a:t>
            </a:r>
          </a:p>
          <a:p>
            <a:pPr algn="l"/>
            <a:r>
              <a:rPr lang="en-US" sz="1800" dirty="0"/>
              <a:t>For managing IT projects, tracking infrastructure changes, and maintaining project documentation.</a:t>
            </a:r>
          </a:p>
          <a:p>
            <a:endParaRPr lang="en-US" dirty="0"/>
          </a:p>
        </p:txBody>
      </p:sp>
      <p:pic>
        <p:nvPicPr>
          <p:cNvPr id="24" name="Picture 2" descr="Services to Enhance Your Organization - Center for Business Collaboration">
            <a:extLst>
              <a:ext uri="{FF2B5EF4-FFF2-40B4-BE49-F238E27FC236}">
                <a16:creationId xmlns:a16="http://schemas.microsoft.com/office/drawing/2014/main" id="{1DC1F613-5EAC-9C10-718F-620A33F53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508" y="1083981"/>
            <a:ext cx="3198284" cy="135127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op 5 Tips for Managing Your IT Department - Tech Zimo">
            <a:extLst>
              <a:ext uri="{FF2B5EF4-FFF2-40B4-BE49-F238E27FC236}">
                <a16:creationId xmlns:a16="http://schemas.microsoft.com/office/drawing/2014/main" id="{EF53FE6A-604E-5824-03F5-EC7FD0C2A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2794000"/>
            <a:ext cx="2631440" cy="129032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5F1BD88-F6E1-2FE0-C1E6-E6CA6AFFA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900" y="4693920"/>
            <a:ext cx="3177783" cy="1797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2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10E8BBB-03DE-198A-9140-3CA480CACA53}"/>
              </a:ext>
            </a:extLst>
          </p:cNvPr>
          <p:cNvSpPr>
            <a:spLocks noGrp="1"/>
          </p:cNvSpPr>
          <p:nvPr>
            <p:ph type="title"/>
          </p:nvPr>
        </p:nvSpPr>
        <p:spPr>
          <a:xfrm>
            <a:off x="913795" y="213360"/>
            <a:ext cx="3706889" cy="619760"/>
          </a:xfrm>
        </p:spPr>
        <p:txBody>
          <a:bodyPr/>
          <a:lstStyle/>
          <a:p>
            <a:r>
              <a:rPr lang="en-US" dirty="0"/>
              <a:t>How It Can Be Useful:</a:t>
            </a:r>
          </a:p>
        </p:txBody>
      </p:sp>
      <p:sp>
        <p:nvSpPr>
          <p:cNvPr id="19" name="Content Placeholder 18">
            <a:extLst>
              <a:ext uri="{FF2B5EF4-FFF2-40B4-BE49-F238E27FC236}">
                <a16:creationId xmlns:a16="http://schemas.microsoft.com/office/drawing/2014/main" id="{8777392F-73F9-0062-CF79-43686F9CE182}"/>
              </a:ext>
            </a:extLst>
          </p:cNvPr>
          <p:cNvSpPr>
            <a:spLocks noGrp="1"/>
          </p:cNvSpPr>
          <p:nvPr>
            <p:ph idx="1"/>
          </p:nvPr>
        </p:nvSpPr>
        <p:spPr>
          <a:xfrm>
            <a:off x="6004560" y="1036320"/>
            <a:ext cx="5262996" cy="4917440"/>
          </a:xfrm>
        </p:spPr>
        <p:txBody>
          <a:bodyPr/>
          <a:lstStyle/>
          <a:p>
            <a:endParaRPr lang="en-US" dirty="0"/>
          </a:p>
          <a:p>
            <a:endParaRPr lang="en-US" dirty="0"/>
          </a:p>
          <a:p>
            <a:endParaRPr lang="en-US" dirty="0"/>
          </a:p>
          <a:p>
            <a:endParaRPr lang="en-US" dirty="0"/>
          </a:p>
          <a:p>
            <a:endParaRPr lang="en-US" sz="1800" b="1" dirty="0"/>
          </a:p>
          <a:p>
            <a:r>
              <a:rPr lang="en-US" sz="1800" b="1" dirty="0"/>
              <a:t>Resource Allocation:</a:t>
            </a:r>
            <a:endParaRPr lang="en-US" sz="1800" dirty="0"/>
          </a:p>
          <a:p>
            <a:pPr>
              <a:buFont typeface="Arial" panose="020B0604020202020204" pitchFamily="34" charset="0"/>
              <a:buChar char="•"/>
            </a:pPr>
            <a:r>
              <a:rPr lang="en-US" sz="1800" b="1" dirty="0"/>
              <a:t>Efficient Allocation:</a:t>
            </a:r>
            <a:r>
              <a:rPr lang="en-US" sz="1800" dirty="0"/>
              <a:t> Helps in optimizing the use of resources across various projects.</a:t>
            </a:r>
          </a:p>
          <a:p>
            <a:pPr>
              <a:buFont typeface="Arial" panose="020B0604020202020204" pitchFamily="34" charset="0"/>
              <a:buChar char="•"/>
            </a:pPr>
            <a:r>
              <a:rPr lang="en-US" sz="1800" b="1" dirty="0"/>
              <a:t>Conflict Resolution:</a:t>
            </a:r>
            <a:r>
              <a:rPr lang="en-US" sz="1800" dirty="0"/>
              <a:t> Identifies and resolves resource conflicts, ensuring that critical projects are not stalled.</a:t>
            </a:r>
          </a:p>
          <a:p>
            <a:endParaRPr lang="en-US" dirty="0"/>
          </a:p>
        </p:txBody>
      </p:sp>
      <p:sp>
        <p:nvSpPr>
          <p:cNvPr id="20" name="Text Placeholder 19">
            <a:extLst>
              <a:ext uri="{FF2B5EF4-FFF2-40B4-BE49-F238E27FC236}">
                <a16:creationId xmlns:a16="http://schemas.microsoft.com/office/drawing/2014/main" id="{AB50CCEB-009E-38A1-1ED9-C213696E1CEB}"/>
              </a:ext>
            </a:extLst>
          </p:cNvPr>
          <p:cNvSpPr>
            <a:spLocks noGrp="1"/>
          </p:cNvSpPr>
          <p:nvPr>
            <p:ph type="body" sz="half" idx="2"/>
          </p:nvPr>
        </p:nvSpPr>
        <p:spPr>
          <a:xfrm>
            <a:off x="847795" y="1036320"/>
            <a:ext cx="4963726" cy="4917440"/>
          </a:xfrm>
        </p:spPr>
        <p:txBody>
          <a:bodyPr/>
          <a:lstStyle/>
          <a:p>
            <a:pPr marL="285750" indent="-285750" algn="l">
              <a:buFont typeface="Wingdings" panose="05000000000000000000" pitchFamily="2" charset="2"/>
              <a:buChar char="q"/>
            </a:pPr>
            <a:r>
              <a:rPr lang="en-US" dirty="0"/>
              <a:t>Centralized project management:</a:t>
            </a:r>
          </a:p>
          <a:p>
            <a:pPr marL="285750" indent="-285750" algn="l">
              <a:buFont typeface="Arial" panose="020B0604020202020204" pitchFamily="34" charset="0"/>
              <a:buChar char="•"/>
            </a:pPr>
            <a:r>
              <a:rPr lang="en-US" dirty="0"/>
              <a:t>Unified view: Provides a centralized platform for viewing all projects, their status, and interdependencies.</a:t>
            </a:r>
          </a:p>
          <a:p>
            <a:pPr marL="285750" indent="-285750" algn="l">
              <a:buFont typeface="Arial" panose="020B0604020202020204" pitchFamily="34" charset="0"/>
              <a:buChar char="•"/>
            </a:pPr>
            <a:r>
              <a:rPr lang="en-US" dirty="0" err="1"/>
              <a:t>Consistency:Standardizes</a:t>
            </a:r>
            <a:r>
              <a:rPr lang="en-US" dirty="0"/>
              <a:t> project management processes across the organization</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pic>
        <p:nvPicPr>
          <p:cNvPr id="5126" name="Picture 6">
            <a:extLst>
              <a:ext uri="{FF2B5EF4-FFF2-40B4-BE49-F238E27FC236}">
                <a16:creationId xmlns:a16="http://schemas.microsoft.com/office/drawing/2014/main" id="{B4C519D7-54F7-E124-A23D-4AD9F90C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3120"/>
            <a:ext cx="3429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72FF7B6-BC25-182B-B214-8DD0E9773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55010"/>
            <a:ext cx="4114799" cy="237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53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223</TotalTime>
  <Words>1623</Words>
  <Application>Microsoft Office PowerPoint</Application>
  <PresentationFormat>Widescreen</PresentationFormat>
  <Paragraphs>162</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Calisto MT</vt:lpstr>
      <vt:lpstr>Lato</vt:lpstr>
      <vt:lpstr>PT Serif</vt:lpstr>
      <vt:lpstr>Symbol</vt:lpstr>
      <vt:lpstr>Times New Roman</vt:lpstr>
      <vt:lpstr>Wingdings</vt:lpstr>
      <vt:lpstr>Wingdings 2</vt:lpstr>
      <vt:lpstr>Slate</vt:lpstr>
      <vt:lpstr>Server and Projects Portfolio Management</vt:lpstr>
      <vt:lpstr>Our Expected Growth Path</vt:lpstr>
      <vt:lpstr>ABOUT PROJECT</vt:lpstr>
      <vt:lpstr>PowerPoint Presentation</vt:lpstr>
      <vt:lpstr>PowerPoint Presentation</vt:lpstr>
      <vt:lpstr>Technologies :</vt:lpstr>
      <vt:lpstr>Advantages :</vt:lpstr>
      <vt:lpstr>Where It Can Be Useful:</vt:lpstr>
      <vt:lpstr>How It Can Be Useful:</vt:lpstr>
      <vt:lpstr>How we plan to improve this project</vt:lpstr>
      <vt:lpstr>PowerPoint Presentation</vt:lpstr>
      <vt:lpstr>Outputs: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Poojitha Yajjala</dc:creator>
  <cp:lastModifiedBy>21MH1A05A6</cp:lastModifiedBy>
  <cp:revision>3</cp:revision>
  <dcterms:created xsi:type="dcterms:W3CDTF">2024-06-27T02:28:51Z</dcterms:created>
  <dcterms:modified xsi:type="dcterms:W3CDTF">2024-06-29T12:25:28Z</dcterms:modified>
</cp:coreProperties>
</file>